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1.jpeg" ContentType="image/jpe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media/image2.jpeg" ContentType="image/jpeg"/>
  <Override PartName="/ppt/notesSlides/notesSlide49.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8.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9.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30.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31.xml.rels><?xml version="1.0" encoding="UTF-8" standalone="yes"?><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32.xml.rels><?xml version="1.0" encoding="UTF-8" standalone="yes"?><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33.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34.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35.xml.rels><?xml version="1.0" encoding="UTF-8" standalone="yes"?><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36.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7.xml.rels><?xml version="1.0" encoding="UTF-8" standalone="yes"?><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38.xml.rels><?xml version="1.0" encoding="UTF-8" standalone="yes"?><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39.xml.rels><?xml version="1.0" encoding="UTF-8" standalone="yes"?><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section508.gov/content/learn/laws-and-policies" TargetMode="External"/><Relationship Id="rId4" Type="http://schemas.openxmlformats.org/officeDocument/2006/relationships/hyperlink" Target="http://www.access-board.gov/guidelines-and-standards/communications-and-it/about-the-ict-refresh" TargetMode="External"/></Relationships>

</file>

<file path=ppt/notesSlides/_rels/notesSlide40.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41.xml.rels><?xml version="1.0" encoding="UTF-8" standalone="yes"?><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42.xml.rels><?xml version="1.0" encoding="UTF-8" standalone="yes"?><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43.xml.rels><?xml version="1.0" encoding="UTF-8" standalone="yes"?><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44.xml.rels><?xml version="1.0" encoding="UTF-8" standalone="yes"?><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45.xml.rels><?xml version="1.0" encoding="UTF-8" standalone="yes"?><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46.xml.rels><?xml version="1.0" encoding="UTF-8" standalone="yes"?><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47.xml.rels><?xml version="1.0" encoding="UTF-8" standalone="yes"?><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48.xml.rels><?xml version="1.0" encoding="UTF-8" standalone="yes"?><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49.xml.rels><?xml version="1.0" encoding="UTF-8" standalone="yes"?><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0.xml.rels><?xml version="1.0" encoding="UTF-8" standalone="yes"?><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a:r>
              <a:t>Good Afternoon</a:t>
            </a:r>
          </a:p>
          <a:p>
            <a:pPr/>
          </a:p>
          <a:p>
            <a:pPr/>
            <a:r>
              <a:t>Thank for survey, wide level of understanding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Example</a:t>
            </a:r>
          </a:p>
          <a:p>
            <a:pPr marL="271638" indent="-271638">
              <a:buSzPct val="75000"/>
              <a:buChar char="•"/>
            </a:pPr>
            <a:r>
              <a:t>Navigation (which needs to be consistent for low cognitive skills)</a:t>
            </a:r>
          </a:p>
          <a:p>
            <a:pPr marL="271638" indent="-271638">
              <a:buSzPct val="75000"/>
              <a:buChar char="•"/>
            </a:pPr>
            <a:r>
              <a:t>Header graphics </a:t>
            </a:r>
          </a:p>
          <a:p>
            <a:pPr marL="271638" indent="-271638">
              <a:buSzPct val="75000"/>
              <a:buChar char="•"/>
            </a:pPr>
            <a:r>
              <a:t>Advertising frames</a:t>
            </a:r>
          </a:p>
          <a:p>
            <a:pPr/>
          </a:p>
          <a:p>
            <a:pPr/>
            <a:r>
              <a:t>WebAIM has a great version (WebAIM is non-profit organization based at the Center for Persons with Disabilities at Utah State University)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sldImg"/>
          </p:nvPr>
        </p:nvSpPr>
        <p:spPr>
          <a:prstGeom prst="rect">
            <a:avLst/>
          </a:prstGeom>
        </p:spPr>
        <p:txBody>
          <a:bodyPr/>
          <a:lstStyle/>
          <a:p>
            <a:pPr/>
          </a:p>
        </p:txBody>
      </p:sp>
      <p:sp>
        <p:nvSpPr>
          <p:cNvPr id="198" name="Shape 198"/>
          <p:cNvSpPr/>
          <p:nvPr>
            <p:ph type="body" sz="quarter" idx="1"/>
          </p:nvPr>
        </p:nvSpPr>
        <p:spPr>
          <a:prstGeom prst="rect">
            <a:avLst/>
          </a:prstGeom>
        </p:spPr>
        <p:txBody>
          <a:bodyPr/>
          <a:lstStyle/>
          <a:p>
            <a:pPr/>
            <a:r>
              <a:t>Post mission/goals</a:t>
            </a:r>
          </a:p>
          <a:p>
            <a:pPr/>
          </a:p>
          <a:p>
            <a:pPr/>
            <a:r>
              <a:t>List features of website</a:t>
            </a:r>
          </a:p>
          <a:p>
            <a:pPr marL="271638" indent="-271638">
              <a:buSzPct val="75000"/>
              <a:buChar char="•"/>
            </a:pPr>
            <a:r>
              <a:t>Skip Navigation w/ instructions on multiple versions (ie. Global and page)</a:t>
            </a:r>
          </a:p>
          <a:p>
            <a:pPr marL="271638" indent="-271638">
              <a:buSzPct val="75000"/>
              <a:buChar char="•"/>
            </a:pPr>
            <a:r>
              <a:t>List access keys</a:t>
            </a:r>
          </a:p>
          <a:p>
            <a:pPr marL="271638" indent="-271638">
              <a:buSzPct val="75000"/>
              <a:buChar char="•"/>
            </a:pPr>
            <a:r>
              <a:t>Definitions</a:t>
            </a:r>
          </a:p>
          <a:p>
            <a:pPr marL="271638" indent="-271638">
              <a:buSzPct val="75000"/>
              <a:buChar char="•"/>
            </a:pPr>
            <a:r>
              <a:t>Software links and details (ie. Adobe Acrobat)</a:t>
            </a:r>
          </a:p>
          <a:p>
            <a:pPr/>
          </a:p>
          <a:p>
            <a:pPr/>
            <a:r>
              <a:rPr b="1"/>
              <a:t>MOST IMPORTANT</a:t>
            </a:r>
            <a:r>
              <a:t> Contact information for questions/help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sldImg"/>
          </p:nvPr>
        </p:nvSpPr>
        <p:spPr>
          <a:prstGeom prst="rect">
            <a:avLst/>
          </a:prstGeom>
        </p:spPr>
        <p:txBody>
          <a:bodyPr/>
          <a:lstStyle/>
          <a:p>
            <a:pPr/>
          </a:p>
        </p:txBody>
      </p:sp>
      <p:sp>
        <p:nvSpPr>
          <p:cNvPr id="209" name="Shape 209"/>
          <p:cNvSpPr/>
          <p:nvPr>
            <p:ph type="body" sz="quarter" idx="1"/>
          </p:nvPr>
        </p:nvSpPr>
        <p:spPr>
          <a:prstGeom prst="rect">
            <a:avLst/>
          </a:prstGeom>
        </p:spPr>
        <p:txBody>
          <a:bodyPr/>
          <a:lstStyle/>
          <a:p>
            <a:pPr/>
            <a:r>
              <a:t>Text can be resized without assistive technology up to 200 percent without loss of content or functionality </a:t>
            </a:r>
          </a:p>
          <a:p>
            <a:pPr/>
          </a:p>
          <a:p>
            <a:pPr/>
            <a:r>
              <a:t>Words could become to wide for horizontal space causing them to truncate</a:t>
            </a:r>
          </a:p>
          <a:p>
            <a:pPr/>
            <a:r>
              <a:t>Text or images overlapping other content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a:r>
              <a:t>Use readable fonts, this should be obvious (header example)</a:t>
            </a:r>
          </a:p>
          <a:p>
            <a:pPr/>
          </a:p>
          <a:p>
            <a:pPr/>
            <a:r>
              <a:t>Reading Level, lower secondary education level (under 9th grade). Sever obstacles for people with learning disabilities</a:t>
            </a:r>
          </a:p>
          <a:p>
            <a:pPr/>
          </a:p>
          <a:p>
            <a:pPr/>
            <a:r>
              <a:t>You can provide </a:t>
            </a:r>
            <a:r>
              <a:rPr b="1"/>
              <a:t>supplement content</a:t>
            </a:r>
            <a:r>
              <a:t> if your reading level is above recommended </a:t>
            </a:r>
          </a:p>
          <a:p>
            <a:pPr/>
          </a:p>
          <a:p>
            <a:pPr/>
            <a:r>
              <a:t>Basically use </a:t>
            </a:r>
            <a:r>
              <a:rPr b="1"/>
              <a:t>short common words</a:t>
            </a:r>
            <a:r>
              <a:t> and </a:t>
            </a:r>
            <a:r>
              <a:rPr b="1"/>
              <a:t>short sentences</a:t>
            </a:r>
            <a:r>
              <a:t>, work with an educator to evaluate the reading level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sldImg"/>
          </p:nvPr>
        </p:nvSpPr>
        <p:spPr>
          <a:prstGeom prst="rect">
            <a:avLst/>
          </a:prstGeom>
        </p:spPr>
        <p:txBody>
          <a:bodyPr/>
          <a:lstStyle/>
          <a:p>
            <a:pPr/>
          </a:p>
        </p:txBody>
      </p:sp>
      <p:sp>
        <p:nvSpPr>
          <p:cNvPr id="225" name="Shape 225"/>
          <p:cNvSpPr/>
          <p:nvPr>
            <p:ph type="body" sz="quarter" idx="1"/>
          </p:nvPr>
        </p:nvSpPr>
        <p:spPr>
          <a:prstGeom prst="rect">
            <a:avLst/>
          </a:prstGeom>
        </p:spPr>
        <p:txBody>
          <a:bodyPr/>
          <a:lstStyle/>
          <a:p>
            <a:pPr/>
            <a:r>
              <a:t>Provide ‘definitions’ of </a:t>
            </a:r>
            <a:r>
              <a:rPr b="1"/>
              <a:t>unusual words</a:t>
            </a:r>
            <a:r>
              <a:t> through either a </a:t>
            </a:r>
          </a:p>
          <a:p>
            <a:pPr marL="271638" indent="-271638">
              <a:buSzPct val="75000"/>
              <a:buChar char="•"/>
            </a:pPr>
            <a:r>
              <a:t>Definition</a:t>
            </a:r>
          </a:p>
          <a:p>
            <a:pPr marL="271638" indent="-271638">
              <a:buSzPct val="75000"/>
              <a:buChar char="•"/>
            </a:pPr>
            <a:r>
              <a:t>Glossary (with link to)</a:t>
            </a:r>
          </a:p>
          <a:p>
            <a:pPr marL="271638" indent="-271638">
              <a:buSzPct val="75000"/>
              <a:buChar char="•"/>
            </a:pPr>
            <a:r>
              <a:t>Inline description</a:t>
            </a:r>
          </a:p>
          <a:p>
            <a:pPr/>
          </a:p>
          <a:p>
            <a:pPr/>
            <a:r>
              <a:t>This will help folks with cognitive, language, and learning disabilities</a:t>
            </a:r>
          </a:p>
          <a:p>
            <a:pPr/>
          </a:p>
          <a:p>
            <a:pPr/>
            <a:r>
              <a:t>Make sure </a:t>
            </a:r>
            <a:r>
              <a:rPr b="1"/>
              <a:t>abbreviations</a:t>
            </a:r>
            <a:r>
              <a:t> are spelled 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Assistive tech and conventional browsers can render text more accurately</a:t>
            </a:r>
          </a:p>
          <a:p>
            <a:pPr/>
          </a:p>
          <a:p>
            <a:pPr/>
            <a:r>
              <a:t>Screen readers can load correct pronunciation rules</a:t>
            </a:r>
          </a:p>
          <a:p>
            <a:pPr/>
          </a:p>
          <a:p>
            <a:pPr/>
            <a:r>
              <a:t>Media players can render captions correctly</a:t>
            </a:r>
          </a:p>
          <a:p>
            <a:pPr/>
          </a:p>
          <a:p>
            <a:pPr/>
            <a:r>
              <a:t>Keep this bottom line in mind when adding text into your CMSs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Text and images of text have a contrast ratio of at least 4.5:1</a:t>
            </a:r>
          </a:p>
          <a:p>
            <a:pPr/>
          </a:p>
          <a:p>
            <a:pPr/>
            <a:r>
              <a:t>Except</a:t>
            </a:r>
          </a:p>
          <a:p>
            <a:pPr marL="271638" indent="-271638">
              <a:buSzPct val="75000"/>
              <a:buChar char="•"/>
            </a:pPr>
            <a:r>
              <a:t>Large scale (18 pt text or 14 pt &amp; bold, min 3:1)</a:t>
            </a:r>
          </a:p>
          <a:p>
            <a:pPr marL="271638" indent="-271638">
              <a:buSzPct val="75000"/>
              <a:buChar char="•"/>
            </a:pPr>
            <a:r>
              <a:t>Decorative text</a:t>
            </a:r>
          </a:p>
          <a:p>
            <a:pPr marL="271638" indent="-271638">
              <a:buSzPct val="75000"/>
              <a:buChar char="•"/>
            </a:pPr>
            <a:r>
              <a:t>Logo text</a:t>
            </a:r>
          </a:p>
          <a:p>
            <a:pPr/>
          </a:p>
          <a:p>
            <a:pPr/>
            <a:r>
              <a:t>CMSs can ship with templates that do not meet these requirements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a:r>
              <a:t>Here are the colors I’m using in this presentation and there contrast ratio</a:t>
            </a:r>
          </a:p>
          <a:p>
            <a:pPr/>
          </a:p>
          <a:p>
            <a:pPr/>
            <a:r>
              <a:t>Use tools to check your color ratios, eye and environments and play tricks on you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sldImg"/>
          </p:nvPr>
        </p:nvSpPr>
        <p:spPr>
          <a:prstGeom prst="rect">
            <a:avLst/>
          </a:prstGeom>
        </p:spPr>
        <p:txBody>
          <a:bodyPr/>
          <a:lstStyle/>
          <a:p>
            <a:pPr/>
          </a:p>
        </p:txBody>
      </p:sp>
      <p:sp>
        <p:nvSpPr>
          <p:cNvPr id="243" name="Shape 243"/>
          <p:cNvSpPr/>
          <p:nvPr>
            <p:ph type="body" sz="quarter" idx="1"/>
          </p:nvPr>
        </p:nvSpPr>
        <p:spPr>
          <a:prstGeom prst="rect">
            <a:avLst/>
          </a:prstGeom>
        </p:spPr>
        <p:txBody>
          <a:bodyPr/>
          <a:lstStyle/>
          <a:p>
            <a:pPr/>
            <a:r>
              <a:t>Let’s try a little test…</a:t>
            </a:r>
          </a:p>
          <a:p>
            <a:pPr/>
          </a:p>
          <a:p>
            <a:pPr/>
            <a:r>
              <a:t>YES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sldImg"/>
          </p:nvPr>
        </p:nvSpPr>
        <p:spPr>
          <a:prstGeom prst="rect">
            <a:avLst/>
          </a:prstGeom>
        </p:spPr>
        <p:txBody>
          <a:bodyPr/>
          <a:lstStyle/>
          <a:p>
            <a:pPr/>
          </a:p>
        </p:txBody>
      </p:sp>
      <p:sp>
        <p:nvSpPr>
          <p:cNvPr id="248" name="Shape 248"/>
          <p:cNvSpPr/>
          <p:nvPr>
            <p:ph type="body" sz="quarter" idx="1"/>
          </p:nvPr>
        </p:nvSpPr>
        <p:spPr>
          <a:prstGeom prst="rect">
            <a:avLst/>
          </a:prstGeom>
        </p:spPr>
        <p:txBody>
          <a:bodyPr/>
          <a:lstStyle/>
          <a:p>
            <a:pPr/>
            <a:r>
              <a:t>NO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Director of Web &amp; Creative Strategy for CCCC</a:t>
            </a:r>
          </a:p>
          <a:p>
            <a:pPr/>
          </a:p>
          <a:p>
            <a:pPr/>
            <a:r>
              <a:t>Over 10 year in web</a:t>
            </a:r>
          </a:p>
          <a:p>
            <a:pPr/>
          </a:p>
          <a:p>
            <a:pPr/>
            <a:r>
              <a:t>2 years accessibility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sldImg"/>
          </p:nvPr>
        </p:nvSpPr>
        <p:spPr>
          <a:prstGeom prst="rect">
            <a:avLst/>
          </a:prstGeom>
        </p:spPr>
        <p:txBody>
          <a:bodyPr/>
          <a:lstStyle/>
          <a:p>
            <a:pPr/>
          </a:p>
        </p:txBody>
      </p:sp>
      <p:sp>
        <p:nvSpPr>
          <p:cNvPr id="253" name="Shape 253"/>
          <p:cNvSpPr/>
          <p:nvPr>
            <p:ph type="body" sz="quarter" idx="1"/>
          </p:nvPr>
        </p:nvSpPr>
        <p:spPr>
          <a:prstGeom prst="rect">
            <a:avLst/>
          </a:prstGeom>
        </p:spPr>
        <p:txBody>
          <a:bodyPr/>
          <a:lstStyle/>
          <a:p>
            <a:pPr/>
            <a:r>
              <a:t>NO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Click the red button above to sign up!?</a:t>
            </a:r>
          </a:p>
          <a:p>
            <a:pPr/>
          </a:p>
          <a:p>
            <a:pPr/>
            <a:r>
              <a:t>Color blind: Monochromacy (no cones)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sldImg"/>
          </p:nvPr>
        </p:nvSpPr>
        <p:spPr>
          <a:prstGeom prst="rect">
            <a:avLst/>
          </a:prstGeom>
        </p:spPr>
        <p:txBody>
          <a:bodyPr/>
          <a:lstStyle/>
          <a:p>
            <a:pPr/>
          </a:p>
        </p:txBody>
      </p:sp>
      <p:sp>
        <p:nvSpPr>
          <p:cNvPr id="263" name="Shape 263"/>
          <p:cNvSpPr/>
          <p:nvPr>
            <p:ph type="body" sz="quarter" idx="1"/>
          </p:nvPr>
        </p:nvSpPr>
        <p:spPr>
          <a:prstGeom prst="rect">
            <a:avLst/>
          </a:prstGeom>
        </p:spPr>
        <p:txBody>
          <a:bodyPr/>
          <a:lstStyle/>
          <a:p>
            <a:pPr/>
            <a:r>
              <a:t>OK, click the red button now</a:t>
            </a:r>
          </a:p>
          <a:p>
            <a:pPr/>
          </a:p>
          <a:p>
            <a:pPr/>
            <a:r>
              <a:t>Color blind: Protanopia (red-green; no red cones)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7" name="Shape 267"/>
          <p:cNvSpPr/>
          <p:nvPr>
            <p:ph type="sldImg"/>
          </p:nvPr>
        </p:nvSpPr>
        <p:spPr>
          <a:prstGeom prst="rect">
            <a:avLst/>
          </a:prstGeom>
        </p:spPr>
        <p:txBody>
          <a:bodyPr/>
          <a:lstStyle/>
          <a:p>
            <a:pPr/>
          </a:p>
        </p:txBody>
      </p:sp>
      <p:sp>
        <p:nvSpPr>
          <p:cNvPr id="268" name="Shape 268"/>
          <p:cNvSpPr/>
          <p:nvPr>
            <p:ph type="body" sz="quarter" idx="1"/>
          </p:nvPr>
        </p:nvSpPr>
        <p:spPr>
          <a:prstGeom prst="rect">
            <a:avLst/>
          </a:prstGeom>
        </p:spPr>
        <p:txBody>
          <a:bodyPr/>
          <a:lstStyle/>
          <a:p>
            <a:pPr/>
            <a:r>
              <a:t>How about now?</a:t>
            </a:r>
          </a:p>
          <a:p>
            <a:pPr/>
          </a:p>
          <a:p>
            <a:pPr/>
            <a:r>
              <a:t>Also, keep in mind i’m using color, but this also includes images</a:t>
            </a:r>
          </a:p>
          <a:p>
            <a:pPr marL="271638" indent="-271638">
              <a:buSzPct val="75000"/>
              <a:buChar char="•"/>
            </a:pPr>
            <a:r>
              <a:t>Click the arrow below</a:t>
            </a:r>
          </a:p>
          <a:p>
            <a:pPr/>
          </a:p>
          <a:p>
            <a:pPr/>
            <a:r>
              <a:t>Deuteranopia (red-green; no green cones)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All same set of buttons</a:t>
            </a:r>
          </a:p>
          <a:p>
            <a:pPr/>
          </a:p>
          <a:p>
            <a:pPr/>
            <a:r>
              <a:t>10% of men experience some level of color blindness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a:r>
              <a:t>How many of us use links that say, “Click Here”?</a:t>
            </a:r>
          </a:p>
          <a:p>
            <a:pPr/>
          </a:p>
          <a:p>
            <a:pPr/>
            <a:r>
              <a:t>Links should make sense out of context.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Or how about, “More” or “Read More”?</a:t>
            </a:r>
          </a:p>
          <a:p>
            <a:pPr/>
          </a:p>
          <a:p>
            <a:pPr/>
            <a:r>
              <a:t>Links should make sense out of context.</a:t>
            </a:r>
          </a:p>
          <a:p>
            <a:pPr/>
          </a:p>
          <a:p>
            <a:pPr/>
          </a:p>
          <a:p>
            <a:pPr/>
            <a:r>
              <a:t>Most screen readers say "link" before each link.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sldImg"/>
          </p:nvPr>
        </p:nvSpPr>
        <p:spPr>
          <a:prstGeom prst="rect">
            <a:avLst/>
          </a:prstGeom>
        </p:spPr>
        <p:txBody>
          <a:bodyPr/>
          <a:lstStyle/>
          <a:p>
            <a:pPr/>
          </a:p>
        </p:txBody>
      </p:sp>
      <p:sp>
        <p:nvSpPr>
          <p:cNvPr id="286" name="Shape 286"/>
          <p:cNvSpPr/>
          <p:nvPr>
            <p:ph type="body" sz="quarter" idx="1"/>
          </p:nvPr>
        </p:nvSpPr>
        <p:spPr>
          <a:prstGeom prst="rect">
            <a:avLst/>
          </a:prstGeom>
        </p:spPr>
        <p:txBody>
          <a:bodyPr/>
          <a:lstStyle/>
          <a:p>
            <a:pPr/>
            <a:r>
              <a:t>You Must Complete a “Book Request” where book request is a link</a:t>
            </a:r>
          </a:p>
          <a:p>
            <a:pPr/>
          </a:p>
          <a:p>
            <a:pPr/>
            <a:r>
              <a:t>It’s good practice to reserve underlines for links only</a:t>
            </a:r>
          </a:p>
          <a:p>
            <a:pPr/>
          </a:p>
          <a:p>
            <a:pPr/>
            <a:r>
              <a:t>If you’re doing a document</a:t>
            </a:r>
          </a:p>
          <a:p>
            <a:pPr/>
          </a:p>
          <a:p>
            <a:pPr>
              <a:defRPr strike="sngStrike"/>
            </a:pPr>
            <a:r>
              <a:t>Screen reader users often navigate from link to link, skipping the text in between, tabbing from link to link is a way of skimming web content, especially if users are trying to find a particular section of a web site.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Shape 291"/>
          <p:cNvSpPr/>
          <p:nvPr>
            <p:ph type="sldImg"/>
          </p:nvPr>
        </p:nvSpPr>
        <p:spPr>
          <a:prstGeom prst="rect">
            <a:avLst/>
          </a:prstGeom>
        </p:spPr>
        <p:txBody>
          <a:bodyPr/>
          <a:lstStyle/>
          <a:p>
            <a:pPr/>
          </a:p>
        </p:txBody>
      </p:sp>
      <p:sp>
        <p:nvSpPr>
          <p:cNvPr id="292" name="Shape 292"/>
          <p:cNvSpPr/>
          <p:nvPr>
            <p:ph type="body" sz="quarter" idx="1"/>
          </p:nvPr>
        </p:nvSpPr>
        <p:spPr>
          <a:prstGeom prst="rect">
            <a:avLst/>
          </a:prstGeom>
        </p:spPr>
        <p:txBody>
          <a:bodyPr/>
          <a:lstStyle/>
          <a:p>
            <a:pPr/>
            <a:r>
              <a:t>Visually indicate with receives focus, like a hover or when tabbed to</a:t>
            </a:r>
          </a:p>
          <a:p>
            <a:pPr/>
            <a:r>
              <a:t>Roll over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Shape 296"/>
          <p:cNvSpPr/>
          <p:nvPr>
            <p:ph type="sldImg"/>
          </p:nvPr>
        </p:nvSpPr>
        <p:spPr>
          <a:prstGeom prst="rect">
            <a:avLst/>
          </a:prstGeom>
        </p:spPr>
        <p:txBody>
          <a:bodyPr/>
          <a:lstStyle/>
          <a:p>
            <a:pPr/>
          </a:p>
        </p:txBody>
      </p:sp>
      <p:sp>
        <p:nvSpPr>
          <p:cNvPr id="297" name="Shape 297"/>
          <p:cNvSpPr/>
          <p:nvPr>
            <p:ph type="body" sz="quarter" idx="1"/>
          </p:nvPr>
        </p:nvSpPr>
        <p:spPr>
          <a:prstGeom prst="rect">
            <a:avLst/>
          </a:prstGeom>
        </p:spPr>
        <p:txBody>
          <a:bodyPr/>
          <a:lstStyle/>
          <a:p>
            <a:pPr/>
            <a:r>
              <a:t>Icon + text = all one link</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It’s part of</a:t>
            </a:r>
          </a:p>
          <a:p>
            <a:pPr marL="271638" indent="-271638">
              <a:buSzPct val="75000"/>
              <a:buChar char="•"/>
            </a:pPr>
            <a:r>
              <a:rPr b="1"/>
              <a:t>Progressive Enhancement</a:t>
            </a:r>
          </a:p>
          <a:p>
            <a:pPr marL="271638" indent="-271638">
              <a:buSzPct val="75000"/>
              <a:buChar char="•"/>
            </a:pPr>
            <a:r>
              <a:rPr b="1"/>
              <a:t>Responsive Design</a:t>
            </a:r>
          </a:p>
          <a:p>
            <a:pPr marL="271638" indent="-271638">
              <a:buSzPct val="75000"/>
              <a:buChar char="•"/>
            </a:pPr>
            <a:r>
              <a:rPr b="1"/>
              <a:t>Universal Design</a:t>
            </a:r>
            <a:endParaRPr b="1"/>
          </a:p>
          <a:p>
            <a:pPr marL="271638" indent="-271638">
              <a:buSzPct val="75000"/>
              <a:buChar char="•"/>
            </a:pPr>
            <a:r>
              <a:t>And it’s part of whatever popular </a:t>
            </a:r>
            <a:r>
              <a:rPr b="1"/>
              <a:t>buzzword</a:t>
            </a:r>
            <a:r>
              <a:t> you want to use (because it’s a </a:t>
            </a:r>
            <a:r>
              <a:rPr b="1"/>
              <a:t>large part of the Web</a:t>
            </a:r>
            <a:r>
              <a:t>).</a:t>
            </a:r>
          </a:p>
          <a:p>
            <a:pPr/>
          </a:p>
          <a:p>
            <a:pPr/>
            <a:r>
              <a:t>It’s about making sure everyone can get to they content they want/need.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Shape 303"/>
          <p:cNvSpPr/>
          <p:nvPr>
            <p:ph type="sldImg"/>
          </p:nvPr>
        </p:nvSpPr>
        <p:spPr>
          <a:prstGeom prst="rect">
            <a:avLst/>
          </a:prstGeom>
        </p:spPr>
        <p:txBody>
          <a:bodyPr/>
          <a:lstStyle/>
          <a:p>
            <a:pPr/>
          </a:p>
        </p:txBody>
      </p:sp>
      <p:sp>
        <p:nvSpPr>
          <p:cNvPr id="304" name="Shape 304"/>
          <p:cNvSpPr/>
          <p:nvPr>
            <p:ph type="body" sz="quarter" idx="1"/>
          </p:nvPr>
        </p:nvSpPr>
        <p:spPr>
          <a:prstGeom prst="rect">
            <a:avLst/>
          </a:prstGeom>
        </p:spPr>
        <p:txBody>
          <a:bodyPr/>
          <a:lstStyle/>
          <a:p>
            <a:pPr/>
            <a:r>
              <a:t>Make sure you tell the user if the context of the site will change (ie. opens in a new window)</a:t>
            </a:r>
          </a:p>
          <a:p>
            <a:pPr/>
          </a:p>
          <a:p>
            <a:pPr/>
            <a:r>
              <a:t>Place the distinguishing information of links at the beginning of a link.</a:t>
            </a:r>
          </a:p>
          <a:p>
            <a:pPr/>
          </a:p>
          <a:p>
            <a:pPr/>
            <a:r>
              <a:t>Don't put extra information first.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Shape 315"/>
          <p:cNvSpPr/>
          <p:nvPr>
            <p:ph type="sldImg"/>
          </p:nvPr>
        </p:nvSpPr>
        <p:spPr>
          <a:prstGeom prst="rect">
            <a:avLst/>
          </a:prstGeom>
        </p:spPr>
        <p:txBody>
          <a:bodyPr/>
          <a:lstStyle/>
          <a:p>
            <a:pPr/>
          </a:p>
        </p:txBody>
      </p:sp>
      <p:sp>
        <p:nvSpPr>
          <p:cNvPr id="316" name="Shape 316"/>
          <p:cNvSpPr/>
          <p:nvPr>
            <p:ph type="body" sz="quarter" idx="1"/>
          </p:nvPr>
        </p:nvSpPr>
        <p:spPr>
          <a:prstGeom prst="rect">
            <a:avLst/>
          </a:prstGeom>
        </p:spPr>
        <p:txBody>
          <a:bodyPr/>
          <a:lstStyle/>
          <a:p>
            <a:pPr/>
            <a:r>
              <a:t>Don’t use images of text</a:t>
            </a:r>
          </a:p>
          <a:p>
            <a:pPr/>
          </a:p>
          <a:p>
            <a:pPr/>
            <a:r>
              <a:t>Make sure any text in images of text is at least 14 points and has good contrast</a:t>
            </a:r>
          </a:p>
          <a:p>
            <a:pPr/>
          </a:p>
          <a:p>
            <a:pPr/>
            <a:r>
              <a:t>Really important in word docs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Shape 326"/>
          <p:cNvSpPr/>
          <p:nvPr>
            <p:ph type="sldImg"/>
          </p:nvPr>
        </p:nvSpPr>
        <p:spPr>
          <a:prstGeom prst="rect">
            <a:avLst/>
          </a:prstGeom>
        </p:spPr>
        <p:txBody>
          <a:bodyPr/>
          <a:lstStyle/>
          <a:p>
            <a:pPr/>
          </a:p>
        </p:txBody>
      </p:sp>
      <p:sp>
        <p:nvSpPr>
          <p:cNvPr id="327" name="Shape 327"/>
          <p:cNvSpPr/>
          <p:nvPr>
            <p:ph type="body" sz="quarter" idx="1"/>
          </p:nvPr>
        </p:nvSpPr>
        <p:spPr>
          <a:prstGeom prst="rect">
            <a:avLst/>
          </a:prstGeom>
        </p:spPr>
        <p:txBody>
          <a:bodyPr/>
          <a:lstStyle/>
          <a:p>
            <a:pPr>
              <a:defRPr strike="sngStrike"/>
            </a:pPr>
            <a:r>
              <a:t>But not every alt tag must have text</a:t>
            </a:r>
          </a:p>
          <a:p>
            <a:pPr>
              <a:defRPr strike="sngStrike"/>
            </a:pPr>
          </a:p>
          <a:p>
            <a:pPr>
              <a:defRPr strike="sngStrike"/>
            </a:pPr>
            <a:r>
              <a:t>Decorative images don’t need text</a:t>
            </a:r>
          </a:p>
          <a:p>
            <a:pPr>
              <a:defRPr strike="sngStrike"/>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Img"/>
          </p:nvPr>
        </p:nvSpPr>
        <p:spPr>
          <a:prstGeom prst="rect">
            <a:avLst/>
          </a:prstGeom>
        </p:spPr>
        <p:txBody>
          <a:bodyPr/>
          <a:lstStyle/>
          <a:p>
            <a:pPr/>
          </a:p>
        </p:txBody>
      </p:sp>
      <p:sp>
        <p:nvSpPr>
          <p:cNvPr id="331" name="Shape 331"/>
          <p:cNvSpPr/>
          <p:nvPr>
            <p:ph type="body" sz="quarter" idx="1"/>
          </p:nvPr>
        </p:nvSpPr>
        <p:spPr>
          <a:prstGeom prst="rect">
            <a:avLst/>
          </a:prstGeom>
        </p:spPr>
        <p:txBody>
          <a:bodyPr/>
          <a:lstStyle/>
          <a:p>
            <a:pPr/>
            <a:r>
              <a:t>Not good</a:t>
            </a:r>
          </a:p>
          <a:p>
            <a:pPr/>
          </a:p>
          <a:p>
            <a:pPr/>
            <a:r>
              <a:t>But not every alt tag must have text</a:t>
            </a:r>
          </a:p>
          <a:p>
            <a:pPr/>
          </a:p>
          <a:p>
            <a:pPr/>
            <a:r>
              <a:t>Decorative images don’t need text</a:t>
            </a:r>
          </a:p>
          <a:p>
            <a:pPr/>
          </a:p>
          <a:p>
            <a:pPr/>
            <a:r>
              <a:t>alt tags should be meaningful and express what the picture </a:t>
            </a:r>
            <a:r>
              <a:rPr b="1"/>
              <a:t>“says”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5" name="Shape 335"/>
          <p:cNvSpPr/>
          <p:nvPr>
            <p:ph type="sldImg"/>
          </p:nvPr>
        </p:nvSpPr>
        <p:spPr>
          <a:prstGeom prst="rect">
            <a:avLst/>
          </a:prstGeom>
        </p:spPr>
        <p:txBody>
          <a:bodyPr/>
          <a:lstStyle/>
          <a:p>
            <a:pPr/>
          </a:p>
        </p:txBody>
      </p:sp>
      <p:sp>
        <p:nvSpPr>
          <p:cNvPr id="336" name="Shape 336"/>
          <p:cNvSpPr/>
          <p:nvPr>
            <p:ph type="body" sz="quarter" idx="1"/>
          </p:nvPr>
        </p:nvSpPr>
        <p:spPr>
          <a:prstGeom prst="rect">
            <a:avLst/>
          </a:prstGeom>
        </p:spPr>
        <p:txBody>
          <a:bodyPr/>
          <a:lstStyle/>
          <a:p>
            <a:pPr/>
            <a:r>
              <a:t>Not good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sldImg"/>
          </p:nvPr>
        </p:nvSpPr>
        <p:spPr>
          <a:prstGeom prst="rect">
            <a:avLst/>
          </a:prstGeom>
        </p:spPr>
        <p:txBody>
          <a:bodyPr/>
          <a:lstStyle/>
          <a:p>
            <a:pPr/>
          </a:p>
        </p:txBody>
      </p:sp>
      <p:sp>
        <p:nvSpPr>
          <p:cNvPr id="341" name="Shape 341"/>
          <p:cNvSpPr/>
          <p:nvPr>
            <p:ph type="body" sz="quarter" idx="1"/>
          </p:nvPr>
        </p:nvSpPr>
        <p:spPr>
          <a:prstGeom prst="rect">
            <a:avLst/>
          </a:prstGeom>
        </p:spPr>
        <p:txBody>
          <a:bodyPr/>
          <a:lstStyle/>
          <a:p>
            <a:pPr/>
            <a:r>
              <a:t>Good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3" name="Shape 353"/>
          <p:cNvSpPr/>
          <p:nvPr>
            <p:ph type="sldImg"/>
          </p:nvPr>
        </p:nvSpPr>
        <p:spPr>
          <a:prstGeom prst="rect">
            <a:avLst/>
          </a:prstGeom>
        </p:spPr>
        <p:txBody>
          <a:bodyPr/>
          <a:lstStyle/>
          <a:p>
            <a:pPr/>
          </a:p>
        </p:txBody>
      </p:sp>
      <p:sp>
        <p:nvSpPr>
          <p:cNvPr id="354" name="Shape 354"/>
          <p:cNvSpPr/>
          <p:nvPr>
            <p:ph type="body" sz="quarter" idx="1"/>
          </p:nvPr>
        </p:nvSpPr>
        <p:spPr>
          <a:prstGeom prst="rect">
            <a:avLst/>
          </a:prstGeom>
        </p:spPr>
        <p:txBody>
          <a:bodyPr/>
          <a:lstStyle/>
          <a:p>
            <a:pPr/>
            <a:r>
              <a:t>Standard context, picture of house in link takes you home</a:t>
            </a:r>
          </a:p>
          <a:p>
            <a:pPr/>
          </a:p>
          <a:p>
            <a:pPr/>
            <a:r>
              <a:t>Is this a good alt tag?</a:t>
            </a:r>
          </a:p>
          <a:p>
            <a:pPr/>
          </a:p>
          <a:p>
            <a:pPr/>
            <a:r>
              <a:t>No, alt tags inside links should explain where the link will lead.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8" name="Shape 358"/>
          <p:cNvSpPr/>
          <p:nvPr>
            <p:ph type="sldImg"/>
          </p:nvPr>
        </p:nvSpPr>
        <p:spPr>
          <a:prstGeom prst="rect">
            <a:avLst/>
          </a:prstGeom>
        </p:spPr>
        <p:txBody>
          <a:bodyPr/>
          <a:lstStyle/>
          <a:p>
            <a:pPr/>
          </a:p>
        </p:txBody>
      </p:sp>
      <p:sp>
        <p:nvSpPr>
          <p:cNvPr id="359" name="Shape 359"/>
          <p:cNvSpPr/>
          <p:nvPr>
            <p:ph type="body" sz="quarter" idx="1"/>
          </p:nvPr>
        </p:nvSpPr>
        <p:spPr>
          <a:prstGeom prst="rect">
            <a:avLst/>
          </a:prstGeom>
        </p:spPr>
        <p:txBody>
          <a:bodyPr/>
          <a:lstStyle/>
          <a:p>
            <a:pPr/>
            <a:r>
              <a:t>Quiz, from before</a:t>
            </a:r>
          </a:p>
          <a:p>
            <a:pPr/>
          </a:p>
          <a:p>
            <a:pPr/>
            <a:r>
              <a:t>What alt tag would you use on this?</a:t>
            </a:r>
          </a:p>
          <a:p>
            <a:pPr/>
          </a:p>
          <a:p>
            <a:pPr/>
            <a:r>
              <a:t>Answer: none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What would be a good alt tag?</a:t>
            </a:r>
          </a:p>
          <a:p>
            <a:pPr/>
          </a:p>
          <a:p>
            <a:pPr/>
            <a:r>
              <a:t>NO - “Charging Phone”</a:t>
            </a:r>
          </a:p>
          <a:p>
            <a:pPr/>
          </a:p>
          <a:p>
            <a:pPr/>
            <a:r>
              <a:t>YES - “Plug cable into the bottom edge of the phone to charge”</a:t>
            </a:r>
          </a:p>
          <a:p>
            <a:pPr/>
          </a:p>
          <a:p>
            <a:pPr/>
            <a:r>
              <a:t>Same photo &gt; different pages &gt; different alt tags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Shape 373"/>
          <p:cNvSpPr/>
          <p:nvPr>
            <p:ph type="sldImg"/>
          </p:nvPr>
        </p:nvSpPr>
        <p:spPr>
          <a:prstGeom prst="rect">
            <a:avLst/>
          </a:prstGeom>
        </p:spPr>
        <p:txBody>
          <a:bodyPr/>
          <a:lstStyle/>
          <a:p>
            <a:pPr/>
          </a:p>
        </p:txBody>
      </p:sp>
      <p:sp>
        <p:nvSpPr>
          <p:cNvPr id="374" name="Shape 374"/>
          <p:cNvSpPr/>
          <p:nvPr>
            <p:ph type="body" sz="quarter" idx="1"/>
          </p:nvPr>
        </p:nvSpPr>
        <p:spPr>
          <a:prstGeom prst="rect">
            <a:avLst/>
          </a:prstGeom>
        </p:spPr>
        <p:txBody>
          <a:bodyPr/>
          <a:lstStyle/>
          <a:p>
            <a:pPr/>
            <a:r>
              <a:t>Labels are the instructions that identify the controls</a:t>
            </a:r>
          </a:p>
          <a:p>
            <a:pPr/>
          </a:p>
          <a:p>
            <a:pPr/>
            <a:r>
              <a:t>They let users know what data is expected</a:t>
            </a:r>
          </a:p>
          <a:p>
            <a:pPr/>
          </a:p>
          <a:p>
            <a:pPr/>
            <a:r>
              <a:t>When an input is selected screen readers speak the label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a:r>
              <a:t>In </a:t>
            </a:r>
            <a:r>
              <a:rPr b="1"/>
              <a:t>1998</a:t>
            </a:r>
            <a:r>
              <a:t>, Congress amended the </a:t>
            </a:r>
            <a:r>
              <a:rPr b="1"/>
              <a:t>Rehabilitation Act of 1973</a:t>
            </a:r>
            <a:r>
              <a:t> to require Federal agencies to make their electronic and information technology (EIT) accessible to people with disabilities</a:t>
            </a:r>
          </a:p>
          <a:p>
            <a:pPr/>
          </a:p>
          <a:p>
            <a:pPr/>
            <a:r>
              <a:t>On </a:t>
            </a:r>
            <a:r>
              <a:rPr b="1"/>
              <a:t>February 18, 2015</a:t>
            </a:r>
            <a:r>
              <a:t>, the United States Access Board released a proposed rule updating the 508 Standards and the 255 Guidelines which is available for public comment until May 28.</a:t>
            </a:r>
          </a:p>
          <a:p>
            <a:pPr/>
          </a:p>
          <a:p>
            <a:pPr>
              <a:defRPr b="1"/>
            </a:pPr>
            <a:r>
              <a:t>We are responsible for our 3rd party software/services</a:t>
            </a:r>
          </a:p>
          <a:p>
            <a:pPr/>
          </a:p>
          <a:p>
            <a:pPr/>
            <a:r>
              <a:t>1 (</a:t>
            </a:r>
            <a:r>
              <a:rPr u="sng">
                <a:hlinkClick r:id="rId3" invalidUrl="" action="" tgtFrame="" tooltip="" history="1" highlightClick="0" endSnd="0"/>
              </a:rPr>
              <a:t>http://section508.gov/content/learn/laws-and-policies</a:t>
            </a:r>
            <a:r>
              <a:t>)</a:t>
            </a:r>
          </a:p>
          <a:p>
            <a:pPr/>
            <a:r>
              <a:t>2 (</a:t>
            </a:r>
            <a:r>
              <a:rPr u="sng">
                <a:hlinkClick r:id="rId4" invalidUrl="" action="" tgtFrame="" tooltip="" history="1" highlightClick="0" endSnd="0"/>
              </a:rPr>
              <a:t>http://www.access-board.gov/guidelines-and-standards/communications-and-it/about-the-ict-refresh</a:t>
            </a:r>
            <a:r>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sldImg"/>
          </p:nvPr>
        </p:nvSpPr>
        <p:spPr>
          <a:prstGeom prst="rect">
            <a:avLst/>
          </a:prstGeom>
        </p:spPr>
        <p:txBody>
          <a:bodyPr/>
          <a:lstStyle/>
          <a:p>
            <a:pPr/>
          </a:p>
        </p:txBody>
      </p:sp>
      <p:sp>
        <p:nvSpPr>
          <p:cNvPr id="383" name="Shape 383"/>
          <p:cNvSpPr/>
          <p:nvPr>
            <p:ph type="body" sz="quarter" idx="1"/>
          </p:nvPr>
        </p:nvSpPr>
        <p:spPr>
          <a:prstGeom prst="rect">
            <a:avLst/>
          </a:prstGeom>
        </p:spPr>
        <p:txBody>
          <a:bodyPr/>
          <a:lstStyle/>
          <a:p>
            <a:pPr/>
            <a:r>
              <a:t>Here’s another example</a:t>
            </a:r>
          </a:p>
          <a:p>
            <a:pPr/>
          </a:p>
          <a:p>
            <a:pPr/>
            <a:r>
              <a:t>In a CMS you should see the option to add a label</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a:r>
              <a:t>How many labels does this have?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marL="271638" indent="-271638">
              <a:buSzPct val="75000"/>
              <a:buChar char="•"/>
            </a:pPr>
            <a:r>
              <a:t>&lt;fieldset&gt; is used to group several controls and their labels</a:t>
            </a:r>
          </a:p>
          <a:p>
            <a:pPr marL="271638" indent="-271638">
              <a:buSzPct val="75000"/>
              <a:buChar char="•"/>
            </a:pPr>
            <a:r>
              <a:t>&lt;legend&gt; acts as a caption for the group that has been created</a:t>
            </a:r>
          </a:p>
          <a:p>
            <a:pPr marL="271638" indent="-271638">
              <a:buSzPct val="75000"/>
              <a:buChar char="•"/>
            </a:pPr>
            <a:r>
              <a:t>Each control (&lt;input&gt;) gets it’s own label</a:t>
            </a:r>
          </a:p>
          <a:p>
            <a:pPr marL="271638" indent="-271638">
              <a:buSzPct val="75000"/>
              <a:buChar char="•"/>
            </a:pPr>
            <a:r>
              <a:t>These labels can be hidden with CSS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6" name="Shape 436"/>
          <p:cNvSpPr/>
          <p:nvPr>
            <p:ph type="sldImg"/>
          </p:nvPr>
        </p:nvSpPr>
        <p:spPr>
          <a:prstGeom prst="rect">
            <a:avLst/>
          </a:prstGeom>
        </p:spPr>
        <p:txBody>
          <a:bodyPr/>
          <a:lstStyle/>
          <a:p>
            <a:pPr/>
          </a:p>
        </p:txBody>
      </p:sp>
      <p:sp>
        <p:nvSpPr>
          <p:cNvPr id="437" name="Shape 437"/>
          <p:cNvSpPr/>
          <p:nvPr>
            <p:ph type="body" sz="quarter" idx="1"/>
          </p:nvPr>
        </p:nvSpPr>
        <p:spPr>
          <a:prstGeom prst="rect">
            <a:avLst/>
          </a:prstGeom>
        </p:spPr>
        <p:txBody>
          <a:bodyPr/>
          <a:lstStyle/>
          <a:p>
            <a:pPr/>
            <a:r>
              <a:t>PDFs, problem</a:t>
            </a:r>
          </a:p>
          <a:p>
            <a:pPr marL="271638" indent="-271638">
              <a:buSzPct val="75000"/>
              <a:buChar char="•"/>
            </a:pPr>
          </a:p>
          <a:p>
            <a:pPr marL="271638" indent="-271638">
              <a:buSzPct val="75000"/>
              <a:buChar char="•"/>
            </a:pPr>
            <a:r>
              <a:t>&lt;fieldset&gt; is used to group several controls and their labels</a:t>
            </a:r>
          </a:p>
          <a:p>
            <a:pPr marL="271638" indent="-271638">
              <a:buSzPct val="75000"/>
              <a:buChar char="•"/>
            </a:pPr>
            <a:r>
              <a:t>&lt;legend&gt; acts as a caption for the group that has been created</a:t>
            </a:r>
          </a:p>
          <a:p>
            <a:pPr marL="271638" indent="-271638">
              <a:buSzPct val="75000"/>
              <a:buChar char="•"/>
            </a:pPr>
            <a:r>
              <a:t>Each control (&lt;input&gt;) gets it’s own label</a:t>
            </a:r>
          </a:p>
          <a:p>
            <a:pPr marL="271638" indent="-271638">
              <a:buSzPct val="75000"/>
              <a:buChar char="•"/>
            </a:pPr>
            <a:r>
              <a:t>These labels can be hidden with CSS, or you could turn the phone field into one input and use progressive enhancement to format it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r>
              <a:t>Focus is visible</a:t>
            </a:r>
          </a:p>
          <a:p>
            <a:pPr marL="271638" indent="-271638">
              <a:buSzPct val="75000"/>
              <a:buChar char="•"/>
            </a:pPr>
            <a:r>
              <a:t>When a form element receives focus it changes to visibly to indicate </a:t>
            </a:r>
          </a:p>
          <a:p>
            <a:pPr marL="271638" indent="-271638">
              <a:buSzPct val="75000"/>
              <a:buChar char="•"/>
            </a:pPr>
            <a:r>
              <a:t>When driving the site with a keyboard this is helpful to determine location</a:t>
            </a:r>
          </a:p>
          <a:p>
            <a:pPr/>
          </a:p>
          <a:p>
            <a:pPr/>
            <a:r>
              <a:t>Indicate Required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p>
            <a:pPr/>
            <a:r>
              <a:t>Use multiple cues as to error</a:t>
            </a:r>
          </a:p>
          <a:p>
            <a:pPr marL="271638" indent="-271638">
              <a:buSzPct val="75000"/>
              <a:buChar char="•"/>
            </a:pPr>
            <a:r>
              <a:t>Color</a:t>
            </a:r>
          </a:p>
          <a:p>
            <a:pPr marL="271638" indent="-271638">
              <a:buSzPct val="75000"/>
              <a:buChar char="•"/>
            </a:pPr>
            <a:r>
              <a:t>Icon</a:t>
            </a:r>
          </a:p>
          <a:p>
            <a:pPr marL="271638" indent="-271638">
              <a:buSzPct val="75000"/>
              <a:buChar char="•"/>
            </a:pPr>
            <a:r>
              <a:t>Highlight Field w/ error</a:t>
            </a:r>
          </a:p>
          <a:p>
            <a:pPr marL="271638" indent="-271638">
              <a:buSzPct val="75000"/>
              <a:buChar char="•"/>
            </a:pPr>
            <a:r>
              <a:t>Sounds (remember not to rely on this)</a:t>
            </a:r>
          </a:p>
          <a:p>
            <a:pPr/>
          </a:p>
          <a:p>
            <a:pPr/>
            <a:r>
              <a:t>When the form is redisplayed, make sure that the inputed user data is still there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5" name="Shape 465"/>
          <p:cNvSpPr/>
          <p:nvPr>
            <p:ph type="sldImg"/>
          </p:nvPr>
        </p:nvSpPr>
        <p:spPr>
          <a:prstGeom prst="rect">
            <a:avLst/>
          </a:prstGeom>
        </p:spPr>
        <p:txBody>
          <a:bodyPr/>
          <a:lstStyle/>
          <a:p>
            <a:pPr/>
          </a:p>
        </p:txBody>
      </p:sp>
      <p:sp>
        <p:nvSpPr>
          <p:cNvPr id="466" name="Shape 466"/>
          <p:cNvSpPr/>
          <p:nvPr>
            <p:ph type="body" sz="quarter" idx="1"/>
          </p:nvPr>
        </p:nvSpPr>
        <p:spPr>
          <a:prstGeom prst="rect">
            <a:avLst/>
          </a:prstGeom>
        </p:spPr>
        <p:txBody>
          <a:bodyPr/>
          <a:lstStyle/>
          <a:p>
            <a:pPr>
              <a:spcBef>
                <a:spcPts val="1500"/>
              </a:spcBef>
            </a:pPr>
            <a:r>
              <a:t>Anything with timing:</a:t>
            </a:r>
          </a:p>
          <a:p>
            <a:pPr marL="271638" indent="-271638">
              <a:buSzPct val="75000"/>
              <a:buChar char="•"/>
            </a:pPr>
            <a:r>
              <a:t>Slideshow</a:t>
            </a:r>
          </a:p>
          <a:p>
            <a:pPr marL="271638" indent="-271638">
              <a:buSzPct val="75000"/>
              <a:buChar char="•"/>
            </a:pPr>
            <a:r>
              <a:t>Carousel</a:t>
            </a:r>
          </a:p>
          <a:p>
            <a:pPr marL="271638" indent="-271638">
              <a:buSzPct val="75000"/>
              <a:buChar char="•"/>
            </a:pPr>
            <a:r>
              <a:t>Movie</a:t>
            </a:r>
          </a:p>
          <a:p>
            <a:pPr marL="271638" indent="-271638">
              <a:buSzPct val="75000"/>
              <a:buChar char="•"/>
            </a:pPr>
            <a:r>
              <a:t>Test</a:t>
            </a:r>
          </a:p>
          <a:p>
            <a:pPr>
              <a:spcBef>
                <a:spcPts val="1500"/>
              </a:spcBef>
            </a:pPr>
          </a:p>
          <a:p>
            <a:pPr>
              <a:spcBef>
                <a:spcPts val="1500"/>
              </a:spcBef>
            </a:pPr>
            <a:r>
              <a:t>At least one of the following is true:</a:t>
            </a:r>
          </a:p>
          <a:p>
            <a:pPr marL="271638" indent="-271638">
              <a:spcBef>
                <a:spcPts val="1500"/>
              </a:spcBef>
              <a:buSzPct val="75000"/>
              <a:buChar char="•"/>
            </a:pPr>
            <a:r>
              <a:rPr b="1"/>
              <a:t>Turn off:</a:t>
            </a:r>
            <a:r>
              <a:t> The user is allowed to turn off the time limit before encountering it</a:t>
            </a:r>
          </a:p>
          <a:p>
            <a:pPr marL="271638" indent="-271638">
              <a:spcBef>
                <a:spcPts val="1500"/>
              </a:spcBef>
              <a:buSzPct val="75000"/>
              <a:buChar char="•"/>
            </a:pPr>
            <a:r>
              <a:rPr b="1"/>
              <a:t>Adjust:</a:t>
            </a:r>
            <a:r>
              <a:t> The user is allowed to adjust the time limit before encountering it over a wide range that is at least ten times the length of the default setting</a:t>
            </a:r>
          </a:p>
          <a:p>
            <a:pPr marL="271638" indent="-271638">
              <a:spcBef>
                <a:spcPts val="1500"/>
              </a:spcBef>
              <a:buSzPct val="75000"/>
              <a:buChar char="•"/>
            </a:pPr>
            <a:r>
              <a:rPr b="1"/>
              <a:t>Extend:</a:t>
            </a:r>
            <a:r>
              <a:t> The user is warned before time expires and given at least 20 seconds to extend the time limit with a simple action (for example, "press the space bar"), and the user is allowed to extend the time limit at least ten times</a:t>
            </a:r>
          </a:p>
          <a:p>
            <a:pPr marL="271638" indent="-271638">
              <a:spcBef>
                <a:spcPts val="1500"/>
              </a:spcBef>
              <a:buSzPct val="75000"/>
              <a:buChar char="•"/>
            </a:pPr>
            <a:r>
              <a:rPr b="1"/>
              <a:t>Real-time Exception:</a:t>
            </a:r>
            <a:r>
              <a:t> The time limit is a required part of a real-time event (for example, an auction), and no alternative to the time limit is possible</a:t>
            </a:r>
          </a:p>
          <a:p>
            <a:pPr marL="271638" indent="-271638">
              <a:spcBef>
                <a:spcPts val="1500"/>
              </a:spcBef>
              <a:buSzPct val="75000"/>
              <a:buChar char="•"/>
            </a:pPr>
            <a:r>
              <a:rPr b="1"/>
              <a:t>Essential Exception:</a:t>
            </a:r>
            <a:r>
              <a:t> The time limit is essential and extending it would invalidate the activity</a:t>
            </a:r>
          </a:p>
          <a:p>
            <a:pPr marL="271638" indent="-271638">
              <a:spcBef>
                <a:spcPts val="1500"/>
              </a:spcBef>
              <a:buSzPct val="75000"/>
              <a:buChar char="•"/>
            </a:pPr>
            <a:r>
              <a:rPr b="1"/>
              <a:t>20 Hour Exception:</a:t>
            </a:r>
            <a:r>
              <a:t> The time limit is longer than 20 hours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3" name="Shape 473"/>
          <p:cNvSpPr/>
          <p:nvPr>
            <p:ph type="sldImg"/>
          </p:nvPr>
        </p:nvSpPr>
        <p:spPr>
          <a:prstGeom prst="rect">
            <a:avLst/>
          </a:prstGeom>
        </p:spPr>
        <p:txBody>
          <a:bodyPr/>
          <a:lstStyle/>
          <a:p>
            <a:pPr/>
          </a:p>
        </p:txBody>
      </p:sp>
      <p:sp>
        <p:nvSpPr>
          <p:cNvPr id="474" name="Shape 474"/>
          <p:cNvSpPr/>
          <p:nvPr>
            <p:ph type="body" sz="quarter" idx="1"/>
          </p:nvPr>
        </p:nvSpPr>
        <p:spPr>
          <a:prstGeom prst="rect">
            <a:avLst/>
          </a:prstGeom>
        </p:spPr>
        <p:txBody>
          <a:bodyPr/>
          <a:lstStyle/>
          <a:p>
            <a:pPr/>
            <a:r>
              <a:t>For audio that plays more then 3 seconds, must have</a:t>
            </a:r>
          </a:p>
          <a:p>
            <a:pPr marL="271638" indent="-271638">
              <a:buSzPct val="75000"/>
              <a:buChar char="•"/>
            </a:pPr>
            <a:r>
              <a:t>Pause</a:t>
            </a:r>
          </a:p>
          <a:p>
            <a:pPr marL="271638" indent="-271638">
              <a:buSzPct val="75000"/>
              <a:buChar char="•"/>
            </a:pPr>
            <a:r>
              <a:t>Stop</a:t>
            </a:r>
          </a:p>
          <a:p>
            <a:pPr marL="271638" indent="-271638">
              <a:buSzPct val="75000"/>
              <a:buChar char="•"/>
            </a:pPr>
            <a:r>
              <a:t>Turn down independent of system</a:t>
            </a:r>
          </a:p>
          <a:p>
            <a:pPr/>
          </a:p>
          <a:p>
            <a:pPr/>
            <a:r>
              <a:t>If your site has music that is blaring how can a user hear the screen reader?</a:t>
            </a:r>
          </a:p>
          <a:p>
            <a:pPr/>
          </a:p>
          <a:p>
            <a:pPr/>
            <a:r>
              <a:t>Highly encouraged, if music on site the first element on page should be off button (before menu, logo, etc.)</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8" name="Shape 478"/>
          <p:cNvSpPr/>
          <p:nvPr>
            <p:ph type="sldImg"/>
          </p:nvPr>
        </p:nvSpPr>
        <p:spPr>
          <a:prstGeom prst="rect">
            <a:avLst/>
          </a:prstGeom>
        </p:spPr>
        <p:txBody>
          <a:bodyPr/>
          <a:lstStyle/>
          <a:p>
            <a:pPr/>
          </a:p>
        </p:txBody>
      </p:sp>
      <p:sp>
        <p:nvSpPr>
          <p:cNvPr id="479" name="Shape 479"/>
          <p:cNvSpPr/>
          <p:nvPr>
            <p:ph type="body" sz="quarter" idx="1"/>
          </p:nvPr>
        </p:nvSpPr>
        <p:spPr>
          <a:prstGeom prst="rect">
            <a:avLst/>
          </a:prstGeom>
        </p:spPr>
        <p:txBody>
          <a:bodyPr/>
          <a:lstStyle/>
          <a:p>
            <a:pPr/>
            <a:r>
              <a:t>Audio &amp; Video provide text alternative </a:t>
            </a:r>
          </a:p>
          <a:p>
            <a:pPr/>
          </a:p>
          <a:p>
            <a:pPr/>
            <a:r>
              <a:rPr b="1"/>
              <a:t>Transcript</a:t>
            </a:r>
            <a:r>
              <a:t> - ids speaker, verbatim record of dialogue, </a:t>
            </a:r>
            <a:r>
              <a:rPr b="1"/>
              <a:t>significant sounds</a:t>
            </a:r>
            <a:r>
              <a:t> (laughter, applause, etc.)</a:t>
            </a:r>
          </a:p>
          <a:p>
            <a:pPr/>
            <a:r>
              <a:rPr b="1"/>
              <a:t>Captions</a:t>
            </a:r>
            <a:r>
              <a:t> - ids speaker, verbatim record of dialogue, </a:t>
            </a:r>
            <a:r>
              <a:rPr b="1"/>
              <a:t>significant sounds</a:t>
            </a:r>
            <a:r>
              <a:t> (laughter, applause, etc.)</a:t>
            </a:r>
          </a:p>
          <a:p>
            <a:pPr/>
          </a:p>
          <a:p>
            <a:pPr/>
            <a:r>
              <a:t>Captions also help with:</a:t>
            </a:r>
          </a:p>
          <a:p>
            <a:pPr marL="271638" indent="-271638">
              <a:buSzPct val="75000"/>
              <a:buChar char="•"/>
            </a:pPr>
            <a:r>
              <a:t>Non-native speakers</a:t>
            </a:r>
          </a:p>
          <a:p>
            <a:pPr marL="271638" indent="-271638">
              <a:buSzPct val="75000"/>
              <a:buChar char="•"/>
            </a:pPr>
            <a:r>
              <a:t>Unfamiliar with dialect</a:t>
            </a:r>
          </a:p>
          <a:p>
            <a:pPr marL="271638" indent="-271638">
              <a:buSzPct val="75000"/>
              <a:buChar char="•"/>
            </a:pPr>
            <a:r>
              <a:t>Audio is unavailable, like library computers where speakers are disabled </a:t>
            </a:r>
          </a:p>
          <a:p>
            <a:pPr/>
          </a:p>
          <a:p>
            <a:pPr/>
            <a:r>
              <a:t>Prioritize:</a:t>
            </a:r>
          </a:p>
          <a:p>
            <a:pPr marL="388055" indent="-388055">
              <a:buSzPct val="100000"/>
              <a:buAutoNum type="arabicPeriod" startAt="1"/>
            </a:pPr>
            <a:r>
              <a:t>Focus on NEW projects</a:t>
            </a:r>
          </a:p>
          <a:p>
            <a:pPr lvl="1" marL="1023055" indent="-388055">
              <a:buSzPct val="100000"/>
              <a:buAutoNum type="arabicPeriod" startAt="1"/>
            </a:pPr>
            <a:r>
              <a:t>Question the importance of NEW media</a:t>
            </a:r>
          </a:p>
          <a:p>
            <a:pPr lvl="1" marL="1023055" indent="-388055">
              <a:buSzPct val="100000"/>
              <a:buAutoNum type="arabicPeriod" startAt="1"/>
            </a:pPr>
            <a:r>
              <a:t>Use tools and services (partner with other departments)</a:t>
            </a:r>
          </a:p>
          <a:p>
            <a:pPr marL="388055" indent="-388055">
              <a:buSzPct val="100000"/>
              <a:buAutoNum type="arabicPeriod" startAt="1"/>
            </a:pPr>
            <a:r>
              <a:t>Remove old or non-useful videos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a:r>
              <a:t>Content shouldn’t flash more than 3 times in any one second period</a:t>
            </a:r>
          </a:p>
          <a:p>
            <a:pPr/>
          </a:p>
          <a:p>
            <a:pPr/>
            <a:r>
              <a:t>There are a couple minor exceptions at the single ‘A’ level, but I believe this is the best rule to follow</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a:p>
        </p:txBody>
      </p:sp>
      <p:sp>
        <p:nvSpPr>
          <p:cNvPr id="144" name="Shape 144"/>
          <p:cNvSpPr/>
          <p:nvPr>
            <p:ph type="body" sz="quarter" idx="1"/>
          </p:nvPr>
        </p:nvSpPr>
        <p:spPr>
          <a:prstGeom prst="rect">
            <a:avLst/>
          </a:prstGeom>
        </p:spPr>
        <p:txBody>
          <a:bodyPr/>
          <a:lstStyle/>
          <a:p>
            <a:pPr/>
            <a:r>
              <a:rPr b="1"/>
              <a:t>Web Content Accessibility Guidelines</a:t>
            </a:r>
            <a:r>
              <a:t> (WCAG) are part of a series of web accessibility guidelines published by the Web Accessibility Initiative (WAI) of the World Wide Web Consortium (W3C), the main international standards organization for the internet.</a:t>
            </a:r>
          </a:p>
          <a:p>
            <a:pPr/>
          </a:p>
          <a:p>
            <a:pPr/>
            <a:r>
              <a:t>They consist of a </a:t>
            </a:r>
            <a:r>
              <a:rPr b="1"/>
              <a:t>set of guidelines</a:t>
            </a:r>
            <a:r>
              <a:t> for making content accessible, primarily for people with disabilities, but also for all user agents, including highly limited devices, such as mobile phones.</a:t>
            </a:r>
          </a:p>
          <a:p>
            <a:pPr/>
          </a:p>
          <a:p>
            <a:pPr/>
            <a:r>
              <a:t>Today we are mostly going to focus on A and AA</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6" name="Shape 496"/>
          <p:cNvSpPr/>
          <p:nvPr>
            <p:ph type="sldImg"/>
          </p:nvPr>
        </p:nvSpPr>
        <p:spPr>
          <a:prstGeom prst="rect">
            <a:avLst/>
          </a:prstGeom>
        </p:spPr>
        <p:txBody>
          <a:bodyPr/>
          <a:lstStyle/>
          <a:p>
            <a:pPr/>
          </a:p>
        </p:txBody>
      </p:sp>
      <p:sp>
        <p:nvSpPr>
          <p:cNvPr id="497" name="Shape 497"/>
          <p:cNvSpPr/>
          <p:nvPr>
            <p:ph type="body" sz="quarter" idx="1"/>
          </p:nvPr>
        </p:nvSpPr>
        <p:spPr>
          <a:prstGeom prst="rect">
            <a:avLst/>
          </a:prstGeom>
        </p:spPr>
        <p:txBody>
          <a:bodyPr/>
          <a:lstStyle/>
          <a:p>
            <a:pPr/>
            <a:r>
              <a:t>Thank You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r>
              <a:t>Remember that people are </a:t>
            </a:r>
            <a:r>
              <a:rPr b="1"/>
              <a:t>diverse</a:t>
            </a:r>
            <a:r>
              <a:t>. Be careful not to </a:t>
            </a:r>
            <a:r>
              <a:rPr b="1"/>
              <a:t>assume</a:t>
            </a:r>
            <a:r>
              <a:t> that all users, including users with disabilities, use the product the same way.</a:t>
            </a:r>
          </a:p>
          <a:p>
            <a:pPr/>
          </a:p>
          <a:p>
            <a:pPr/>
            <a:r>
              <a:t>People use different interaction techniques, different adaptive strategies, and different assistive technology configurations.</a:t>
            </a:r>
          </a:p>
          <a:p>
            <a:pPr/>
          </a:p>
          <a:p>
            <a:pPr/>
            <a:r>
              <a:t>People have different experiences, different expectations, and different preferences.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p>
            <a:pPr/>
            <a:r>
              <a:t>This is similar to a title on a book, without this you’d need to open every book before you could tell what book it was</a:t>
            </a:r>
          </a:p>
          <a:p>
            <a:pPr/>
          </a:p>
          <a:p>
            <a:pPr/>
            <a:r>
              <a:t>Needs to be Meaningful &amp; Accurate</a:t>
            </a:r>
          </a:p>
          <a:p>
            <a:pPr/>
          </a:p>
          <a:p>
            <a:pPr/>
            <a:r>
              <a:t>“Helps people find content and orient themselves within 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Separation of style and structure</a:t>
            </a:r>
          </a:p>
          <a:p>
            <a:pPr/>
          </a:p>
          <a:p>
            <a:pPr/>
            <a:r>
              <a:t>In web</a:t>
            </a:r>
          </a:p>
          <a:p>
            <a:pPr marL="271638" indent="-271638">
              <a:buSzPct val="75000"/>
              <a:buChar char="•"/>
            </a:pPr>
            <a:r>
              <a:t>CSS</a:t>
            </a:r>
          </a:p>
          <a:p>
            <a:pPr marL="271638" indent="-271638">
              <a:buSzPct val="75000"/>
              <a:buChar char="•"/>
            </a:pPr>
            <a:r>
              <a:t>HTML</a:t>
            </a:r>
          </a:p>
          <a:p>
            <a:pPr/>
          </a:p>
          <a:p>
            <a:pPr/>
            <a:r>
              <a:t>In documents (word, ppt, etc.) use styles as well</a:t>
            </a:r>
          </a:p>
          <a:p>
            <a:pPr marL="271638" indent="-271638">
              <a:buSzPct val="75000"/>
              <a:buChar char="•"/>
            </a:pPr>
            <a:r>
              <a:t>text</a:t>
            </a:r>
          </a:p>
          <a:p>
            <a:pPr marL="271638" indent="-271638">
              <a:buSzPct val="75000"/>
              <a:buChar char="•"/>
            </a:pPr>
            <a:r>
              <a:t>styles</a:t>
            </a:r>
          </a:p>
          <a:p>
            <a:pPr/>
          </a:p>
          <a:p>
            <a:pPr/>
            <a:r>
              <a:t>Avoid using HTML elements in </a:t>
            </a:r>
            <a:r>
              <a:rPr b="1"/>
              <a:t>nonstandard ways</a:t>
            </a:r>
          </a:p>
          <a:p>
            <a:pPr marL="271638" indent="-271638">
              <a:buSzPct val="75000"/>
              <a:buChar char="•"/>
            </a:pPr>
            <a:r>
              <a:t>&lt;ol&gt; progression, sequence</a:t>
            </a:r>
          </a:p>
          <a:p>
            <a:pPr marL="271638" indent="-271638">
              <a:buSzPct val="75000"/>
              <a:buChar char="•"/>
            </a:pPr>
            <a:r>
              <a:t>&lt;ul&gt; no sequence</a:t>
            </a:r>
          </a:p>
          <a:p>
            <a:pPr marL="271638" indent="-271638">
              <a:buSzPct val="75000"/>
              <a:buChar char="•"/>
            </a:pPr>
            <a:r>
              <a:t>&lt;ol&gt;, &lt;ul&gt; should not just be used for creating an indent</a:t>
            </a:r>
          </a:p>
          <a:p>
            <a:pPr/>
          </a:p>
          <a:p>
            <a:pPr/>
            <a:r>
              <a:t>HTML elements are </a:t>
            </a:r>
            <a:r>
              <a:rPr b="1"/>
              <a:t>used in specific way</a:t>
            </a:r>
            <a:r>
              <a:t>, for example</a:t>
            </a:r>
          </a:p>
          <a:p>
            <a:pPr marL="271638" indent="-271638">
              <a:buSzPct val="75000"/>
              <a:buChar char="•"/>
            </a:pPr>
            <a:r>
              <a:t>assistive technology can generate a list of links</a:t>
            </a:r>
          </a:p>
          <a:p>
            <a:pPr marL="271638" indent="-271638">
              <a:buSzPct val="75000"/>
              <a:buChar char="•"/>
            </a:pPr>
            <a:r>
              <a:t>PDF forms mode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Meaningful sequence, so an alternative presentation of information preserves reading order</a:t>
            </a:r>
          </a:p>
          <a:p>
            <a:pPr/>
          </a:p>
          <a:p>
            <a:pPr/>
            <a:r>
              <a:t>Use good headers</a:t>
            </a:r>
          </a:p>
          <a:p>
            <a:pPr/>
            <a:r>
              <a:t>When headings are clear and descriptive, users can find the information they seek more easily, and they can understand the relationships between different parts of the content more easily. (also good for SEO)</a:t>
            </a:r>
          </a:p>
          <a:p>
            <a:pPr/>
          </a:p>
          <a:p>
            <a:pPr/>
            <a:r>
              <a:t>Technically, header nesting isn’t part of WCAG, but good because it creates a hierarchy </a:t>
            </a:r>
          </a:p>
          <a:p>
            <a:pPr/>
          </a:p>
          <a:p>
            <a:pPr/>
            <a:r>
              <a:t>Documents use headers as well to structure content</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webaim.org/techniques/skipnav/" TargetMode="External"/><Relationship Id="rId4" Type="http://schemas.openxmlformats.org/officeDocument/2006/relationships/image" Target="../media/image9.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hyperlink" Target="http://webaim.org/techniques/skipnav/" TargetMode="External"/><Relationship Id="rId4" Type="http://schemas.openxmlformats.org/officeDocument/2006/relationships/image" Target="../media/image10.png"/><Relationship Id="rId5"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www.blackboard.com/accessibility.aspx" TargetMode="External"/><Relationship Id="rId4" Type="http://schemas.openxmlformats.org/officeDocument/2006/relationships/image" Target="../media/image1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0.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6.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8.png"/><Relationship Id="rId4" Type="http://schemas.openxmlformats.org/officeDocument/2006/relationships/hyperlink" Target="http://w3c.github.io/wai-quick-start/writing.html" TargetMode="Externa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 Id="rId3" Type="http://schemas.openxmlformats.org/officeDocument/2006/relationships/image" Target="../media/image29.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hyperlink" Target="https://youtu.be/kdWYifDthsA" TargetMode="External"/><Relationship Id="rId4" Type="http://schemas.openxmlformats.org/officeDocument/2006/relationships/image" Target="../media/image2.jpeg"/></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mrmorgansteele.com/2015PRIMA/" TargetMode="External"/><Relationship Id="rId3" Type="http://schemas.openxmlformats.org/officeDocument/2006/relationships/image" Target="../media/image31.png"/><Relationship Id="rId4" Type="http://schemas.openxmlformats.org/officeDocument/2006/relationships/hyperlink" Target="http://mrmorgansteele.com/2015PRIMA" TargetMode="Externa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hyperlink" Target="mailto:msteele@cccc.edu" TargetMode="External"/><Relationship Id="rId4" Type="http://schemas.openxmlformats.org/officeDocument/2006/relationships/hyperlink" Target="http://mrmorgansteele.com/2015PRIMA" TargetMode="External"/><Relationship Id="rId5"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E2124"/>
        </a:solidFill>
      </p:bgPr>
    </p:bg>
    <p:spTree>
      <p:nvGrpSpPr>
        <p:cNvPr id="1" name=""/>
        <p:cNvGrpSpPr/>
        <p:nvPr/>
      </p:nvGrpSpPr>
      <p:grpSpPr>
        <a:xfrm>
          <a:off x="0" y="0"/>
          <a:ext cx="0" cy="0"/>
          <a:chOff x="0" y="0"/>
          <a:chExt cx="0" cy="0"/>
        </a:xfrm>
      </p:grpSpPr>
      <p:sp>
        <p:nvSpPr>
          <p:cNvPr id="119" name="Shape 119"/>
          <p:cNvSpPr/>
          <p:nvPr/>
        </p:nvSpPr>
        <p:spPr>
          <a:xfrm>
            <a:off x="-6212" y="9785398"/>
            <a:ext cx="13017225"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a:latin typeface="Roboto Slab Bold"/>
                <a:ea typeface="Roboto Slab Bold"/>
                <a:cs typeface="Roboto Slab Bold"/>
                <a:sym typeface="Roboto Slab Bold"/>
              </a:defRPr>
            </a:lvl1pPr>
          </a:lstStyle>
          <a:p>
            <a:pPr/>
            <a:r>
              <a:t>wifi: LIBTU</a:t>
            </a:r>
          </a:p>
        </p:txBody>
      </p:sp>
      <p:sp>
        <p:nvSpPr>
          <p:cNvPr id="120" name="Shape 120"/>
          <p:cNvSpPr/>
          <p:nvPr/>
        </p:nvSpPr>
        <p:spPr>
          <a:xfrm>
            <a:off x="1917600" y="2283602"/>
            <a:ext cx="9169600" cy="215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300">
                <a:solidFill>
                  <a:srgbClr val="97BA1E"/>
                </a:solidFill>
                <a:latin typeface="Roboto Black"/>
                <a:ea typeface="Roboto Black"/>
                <a:cs typeface="Roboto Black"/>
                <a:sym typeface="Roboto Black"/>
              </a:defRPr>
            </a:lvl1pPr>
          </a:lstStyle>
          <a:p>
            <a:pPr/>
            <a:r>
              <a:t>ACCESSIBLE</a:t>
            </a:r>
          </a:p>
        </p:txBody>
      </p:sp>
      <p:sp>
        <p:nvSpPr>
          <p:cNvPr id="121" name="Shape 121"/>
          <p:cNvSpPr/>
          <p:nvPr/>
        </p:nvSpPr>
        <p:spPr>
          <a:xfrm>
            <a:off x="2319135" y="4660900"/>
            <a:ext cx="3115091" cy="0"/>
          </a:xfrm>
          <a:prstGeom prst="line">
            <a:avLst/>
          </a:prstGeom>
          <a:ln w="38100">
            <a:solidFill>
              <a:srgbClr val="FFFFFF"/>
            </a:solidFill>
            <a:miter lim="400000"/>
          </a:ln>
        </p:spPr>
        <p:txBody>
          <a:bodyPr lIns="50800" tIns="50800" rIns="50800" bIns="50800" anchor="ctr"/>
          <a:lstStyle/>
          <a:p>
            <a:pPr>
              <a:defRPr sz="2400"/>
            </a:pPr>
          </a:p>
        </p:txBody>
      </p:sp>
      <p:sp>
        <p:nvSpPr>
          <p:cNvPr id="122" name="Shape 122"/>
          <p:cNvSpPr/>
          <p:nvPr/>
        </p:nvSpPr>
        <p:spPr>
          <a:xfrm>
            <a:off x="2319135" y="4762500"/>
            <a:ext cx="3115091" cy="0"/>
          </a:xfrm>
          <a:prstGeom prst="line">
            <a:avLst/>
          </a:prstGeom>
          <a:ln w="38100">
            <a:solidFill>
              <a:srgbClr val="FFFFFF"/>
            </a:solidFill>
            <a:miter lim="400000"/>
          </a:ln>
        </p:spPr>
        <p:txBody>
          <a:bodyPr lIns="50800" tIns="50800" rIns="50800" bIns="50800" anchor="ctr"/>
          <a:lstStyle/>
          <a:p>
            <a:pPr>
              <a:defRPr sz="2400"/>
            </a:pPr>
          </a:p>
        </p:txBody>
      </p:sp>
      <p:sp>
        <p:nvSpPr>
          <p:cNvPr id="123" name="Shape 123"/>
          <p:cNvSpPr/>
          <p:nvPr/>
        </p:nvSpPr>
        <p:spPr>
          <a:xfrm>
            <a:off x="5632158" y="4102100"/>
            <a:ext cx="1740484" cy="1219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6700">
                <a:solidFill>
                  <a:srgbClr val="8BC7EA"/>
                </a:solidFill>
                <a:latin typeface="Roboto Slab Bold"/>
                <a:ea typeface="Roboto Slab Bold"/>
                <a:cs typeface="Roboto Slab Bold"/>
                <a:sym typeface="Roboto Slab Bold"/>
              </a:defRPr>
            </a:lvl1pPr>
          </a:lstStyle>
          <a:p>
            <a:pPr/>
            <a:r>
              <a:t>web</a:t>
            </a:r>
          </a:p>
        </p:txBody>
      </p:sp>
      <p:sp>
        <p:nvSpPr>
          <p:cNvPr id="124" name="Shape 124"/>
          <p:cNvSpPr/>
          <p:nvPr/>
        </p:nvSpPr>
        <p:spPr>
          <a:xfrm>
            <a:off x="3006417" y="4895850"/>
            <a:ext cx="6991965" cy="2159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300">
                <a:solidFill>
                  <a:srgbClr val="97BA1E"/>
                </a:solidFill>
                <a:latin typeface="Roboto Black"/>
                <a:ea typeface="Roboto Black"/>
                <a:cs typeface="Roboto Black"/>
                <a:sym typeface="Roboto Black"/>
              </a:defRPr>
            </a:lvl1pPr>
          </a:lstStyle>
          <a:p>
            <a:pPr/>
            <a:r>
              <a:t>CONTENT</a:t>
            </a:r>
          </a:p>
        </p:txBody>
      </p:sp>
      <p:sp>
        <p:nvSpPr>
          <p:cNvPr id="125" name="Shape 125"/>
          <p:cNvSpPr/>
          <p:nvPr/>
        </p:nvSpPr>
        <p:spPr>
          <a:xfrm>
            <a:off x="7570575" y="4711700"/>
            <a:ext cx="3115090" cy="0"/>
          </a:xfrm>
          <a:prstGeom prst="line">
            <a:avLst/>
          </a:prstGeom>
          <a:ln w="38100">
            <a:solidFill>
              <a:srgbClr val="FFFFFF"/>
            </a:solidFill>
            <a:miter lim="400000"/>
          </a:ln>
        </p:spPr>
        <p:txBody>
          <a:bodyPr lIns="50800" tIns="50800" rIns="50800" bIns="50800" anchor="ctr"/>
          <a:lstStyle/>
          <a:p>
            <a:pPr>
              <a:defRPr sz="2400"/>
            </a:pPr>
          </a:p>
        </p:txBody>
      </p:sp>
      <p:sp>
        <p:nvSpPr>
          <p:cNvPr id="126" name="Shape 126"/>
          <p:cNvSpPr/>
          <p:nvPr/>
        </p:nvSpPr>
        <p:spPr>
          <a:xfrm>
            <a:off x="7570575" y="4813300"/>
            <a:ext cx="3115089" cy="0"/>
          </a:xfrm>
          <a:prstGeom prst="line">
            <a:avLst/>
          </a:prstGeom>
          <a:ln w="38100">
            <a:solidFill>
              <a:srgbClr val="FFFFFF"/>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65" name="Shape 165"/>
          <p:cNvSpPr/>
          <p:nvPr/>
        </p:nvSpPr>
        <p:spPr>
          <a:xfrm>
            <a:off x="3226345" y="589435"/>
            <a:ext cx="6552110" cy="3141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90000"/>
              </a:lnSpc>
              <a:defRPr sz="9500">
                <a:solidFill>
                  <a:srgbClr val="97BA1E"/>
                </a:solidFill>
                <a:latin typeface="Roboto Black"/>
                <a:ea typeface="Roboto Black"/>
                <a:cs typeface="Roboto Black"/>
                <a:sym typeface="Roboto Black"/>
              </a:defRPr>
            </a:pPr>
            <a:r>
              <a:t>Meaningful</a:t>
            </a:r>
          </a:p>
          <a:p>
            <a:pPr>
              <a:lnSpc>
                <a:spcPct val="90000"/>
              </a:lnSpc>
              <a:defRPr sz="9500">
                <a:solidFill>
                  <a:srgbClr val="97BA1E"/>
                </a:solidFill>
                <a:latin typeface="Roboto Black"/>
                <a:ea typeface="Roboto Black"/>
                <a:cs typeface="Roboto Black"/>
                <a:sym typeface="Roboto Black"/>
              </a:defRPr>
            </a:pPr>
            <a:r>
              <a:t>Sequence</a:t>
            </a:r>
          </a:p>
        </p:txBody>
      </p:sp>
      <p:sp>
        <p:nvSpPr>
          <p:cNvPr id="166" name="Shape 166"/>
          <p:cNvSpPr/>
          <p:nvPr/>
        </p:nvSpPr>
        <p:spPr>
          <a:xfrm>
            <a:off x="5153812" y="3803636"/>
            <a:ext cx="2697176" cy="166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9400">
                <a:solidFill>
                  <a:srgbClr val="BBBCBE"/>
                </a:solidFill>
                <a:latin typeface="Roboto Medium"/>
                <a:ea typeface="Roboto Medium"/>
                <a:cs typeface="Roboto Medium"/>
                <a:sym typeface="Roboto Medium"/>
              </a:defRPr>
            </a:lvl1pPr>
          </a:lstStyle>
          <a:p>
            <a:pPr/>
            <a:r>
              <a:t>&lt;h1&gt;</a:t>
            </a:r>
          </a:p>
        </p:txBody>
      </p:sp>
      <p:sp>
        <p:nvSpPr>
          <p:cNvPr id="167" name="Shape 167"/>
          <p:cNvSpPr/>
          <p:nvPr/>
        </p:nvSpPr>
        <p:spPr>
          <a:xfrm>
            <a:off x="5497279" y="5273169"/>
            <a:ext cx="2010242" cy="1257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6900">
                <a:solidFill>
                  <a:srgbClr val="BBBCBE"/>
                </a:solidFill>
                <a:latin typeface="Roboto Medium"/>
                <a:ea typeface="Roboto Medium"/>
                <a:cs typeface="Roboto Medium"/>
                <a:sym typeface="Roboto Medium"/>
              </a:defRPr>
            </a:lvl1pPr>
          </a:lstStyle>
          <a:p>
            <a:pPr/>
            <a:r>
              <a:t>&lt;h2&gt;</a:t>
            </a:r>
          </a:p>
        </p:txBody>
      </p:sp>
      <p:sp>
        <p:nvSpPr>
          <p:cNvPr id="168" name="Shape 168"/>
          <p:cNvSpPr/>
          <p:nvPr/>
        </p:nvSpPr>
        <p:spPr>
          <a:xfrm>
            <a:off x="5717099" y="6444252"/>
            <a:ext cx="1570602"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5300">
                <a:solidFill>
                  <a:srgbClr val="BBBCBE"/>
                </a:solidFill>
                <a:latin typeface="Roboto Medium"/>
                <a:ea typeface="Roboto Medium"/>
                <a:cs typeface="Roboto Medium"/>
                <a:sym typeface="Roboto Medium"/>
              </a:defRPr>
            </a:lvl1pPr>
          </a:lstStyle>
          <a:p>
            <a:pPr/>
            <a:r>
              <a:t>&lt;h3&gt;</a:t>
            </a:r>
          </a:p>
        </p:txBody>
      </p:sp>
      <p:sp>
        <p:nvSpPr>
          <p:cNvPr id="169" name="Shape 169"/>
          <p:cNvSpPr/>
          <p:nvPr/>
        </p:nvSpPr>
        <p:spPr>
          <a:xfrm>
            <a:off x="5895702" y="7450235"/>
            <a:ext cx="1213396"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4000">
                <a:solidFill>
                  <a:srgbClr val="BBBCBE"/>
                </a:solidFill>
                <a:latin typeface="Roboto Medium"/>
                <a:ea typeface="Roboto Medium"/>
                <a:cs typeface="Roboto Medium"/>
                <a:sym typeface="Roboto Medium"/>
              </a:defRPr>
            </a:lvl1pPr>
          </a:lstStyle>
          <a:p>
            <a:pPr/>
            <a:r>
              <a:t>&lt;h4&gt;</a:t>
            </a:r>
          </a:p>
        </p:txBody>
      </p:sp>
      <p:sp>
        <p:nvSpPr>
          <p:cNvPr id="170" name="Shape 170"/>
          <p:cNvSpPr/>
          <p:nvPr/>
        </p:nvSpPr>
        <p:spPr>
          <a:xfrm>
            <a:off x="5991873" y="8303818"/>
            <a:ext cx="102105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3300">
                <a:solidFill>
                  <a:srgbClr val="BBBCBE"/>
                </a:solidFill>
                <a:latin typeface="Roboto Medium"/>
                <a:ea typeface="Roboto Medium"/>
                <a:cs typeface="Roboto Medium"/>
                <a:sym typeface="Roboto Medium"/>
              </a:defRPr>
            </a:lvl1pPr>
          </a:lstStyle>
          <a:p>
            <a:pPr/>
            <a:r>
              <a:t>&lt;h5&gt;</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74" name="Shape 174"/>
          <p:cNvSpPr/>
          <p:nvPr/>
        </p:nvSpPr>
        <p:spPr>
          <a:xfrm>
            <a:off x="-6212" y="1227645"/>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97BA1E"/>
                </a:solidFill>
                <a:latin typeface="Roboto Black"/>
                <a:ea typeface="Roboto Black"/>
                <a:cs typeface="Roboto Black"/>
                <a:sym typeface="Roboto Black"/>
              </a:defRPr>
            </a:lvl1pPr>
          </a:lstStyle>
          <a:p>
            <a:pPr/>
            <a:r>
              <a:t>Repeated Content</a:t>
            </a:r>
          </a:p>
        </p:txBody>
      </p:sp>
      <p:pic>
        <p:nvPicPr>
          <p:cNvPr id="175" name="Screen Shot 2015-09-16 at 4.02.51 PM.png">
            <a:hlinkClick r:id="rId3" invalidUrl="" action="" tgtFrame="" tooltip="" history="1" highlightClick="0" endSnd="0"/>
          </p:cNvPr>
          <p:cNvPicPr>
            <a:picLocks noChangeAspect="1"/>
          </p:cNvPicPr>
          <p:nvPr/>
        </p:nvPicPr>
        <p:blipFill>
          <a:blip r:embed="rId4">
            <a:extLst/>
          </a:blip>
          <a:stretch>
            <a:fillRect/>
          </a:stretch>
        </p:blipFill>
        <p:spPr>
          <a:xfrm>
            <a:off x="1948425" y="3291504"/>
            <a:ext cx="9107950" cy="6167299"/>
          </a:xfrm>
          <a:prstGeom prst="rect">
            <a:avLst/>
          </a:prstGeom>
          <a:ln w="12700">
            <a:miter lim="400000"/>
          </a:ln>
        </p:spPr>
      </p:pic>
      <p:sp>
        <p:nvSpPr>
          <p:cNvPr id="176" name="Shape 176"/>
          <p:cNvSpPr/>
          <p:nvPr/>
        </p:nvSpPr>
        <p:spPr>
          <a:xfrm>
            <a:off x="5686095" y="363378"/>
            <a:ext cx="2230273" cy="1247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Skip </a:t>
            </a:r>
          </a:p>
        </p:txBody>
      </p:sp>
      <p:sp>
        <p:nvSpPr>
          <p:cNvPr id="177" name="Shape 177"/>
          <p:cNvSpPr/>
          <p:nvPr/>
        </p:nvSpPr>
        <p:spPr>
          <a:xfrm>
            <a:off x="5734878" y="1361660"/>
            <a:ext cx="2132708" cy="1"/>
          </a:xfrm>
          <a:prstGeom prst="line">
            <a:avLst/>
          </a:prstGeom>
          <a:ln w="25400">
            <a:solidFill>
              <a:srgbClr val="FFFFFF"/>
            </a:solidFill>
            <a:miter lim="400000"/>
          </a:ln>
        </p:spPr>
        <p:txBody>
          <a:bodyPr lIns="50800" tIns="50800" rIns="50800" bIns="50800" anchor="ctr"/>
          <a:lstStyle/>
          <a:p>
            <a:pPr>
              <a:defRPr sz="2400"/>
            </a:pPr>
          </a:p>
        </p:txBody>
      </p:sp>
      <p:sp>
        <p:nvSpPr>
          <p:cNvPr id="178" name="Shape 178"/>
          <p:cNvSpPr/>
          <p:nvPr/>
        </p:nvSpPr>
        <p:spPr>
          <a:xfrm>
            <a:off x="5734878" y="1463260"/>
            <a:ext cx="2132707" cy="1"/>
          </a:xfrm>
          <a:prstGeom prst="line">
            <a:avLst/>
          </a:prstGeom>
          <a:ln w="25400">
            <a:solidFill>
              <a:srgbClr val="FFFFFF"/>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82" name="Shape 182"/>
          <p:cNvSpPr/>
          <p:nvPr/>
        </p:nvSpPr>
        <p:spPr>
          <a:xfrm>
            <a:off x="-6212" y="1227645"/>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97BA1E"/>
                </a:solidFill>
                <a:latin typeface="Roboto Black"/>
                <a:ea typeface="Roboto Black"/>
                <a:cs typeface="Roboto Black"/>
                <a:sym typeface="Roboto Black"/>
              </a:defRPr>
            </a:lvl1pPr>
          </a:lstStyle>
          <a:p>
            <a:pPr/>
            <a:r>
              <a:t>Repeated Content</a:t>
            </a:r>
          </a:p>
        </p:txBody>
      </p:sp>
      <p:pic>
        <p:nvPicPr>
          <p:cNvPr id="183" name="Screen Shot 2015-09-16 at 4.02.51 PM.png"/>
          <p:cNvPicPr>
            <a:picLocks noChangeAspect="1"/>
          </p:cNvPicPr>
          <p:nvPr/>
        </p:nvPicPr>
        <p:blipFill>
          <a:blip r:embed="rId2">
            <a:extLst/>
          </a:blip>
          <a:stretch>
            <a:fillRect/>
          </a:stretch>
        </p:blipFill>
        <p:spPr>
          <a:xfrm>
            <a:off x="1948425" y="3291504"/>
            <a:ext cx="9107950" cy="6167299"/>
          </a:xfrm>
          <a:prstGeom prst="rect">
            <a:avLst/>
          </a:prstGeom>
          <a:ln w="12700">
            <a:miter lim="400000"/>
          </a:ln>
        </p:spPr>
      </p:pic>
      <p:pic>
        <p:nvPicPr>
          <p:cNvPr id="184" name="Screen Shot 2015-09-16 at 4.03.25 PM.png">
            <a:hlinkClick r:id="rId3" invalidUrl="" action="" tgtFrame="" tooltip="" history="1" highlightClick="0" endSnd="0"/>
          </p:cNvPr>
          <p:cNvPicPr>
            <a:picLocks noChangeAspect="1"/>
          </p:cNvPicPr>
          <p:nvPr/>
        </p:nvPicPr>
        <p:blipFill>
          <a:blip r:embed="rId4">
            <a:extLst/>
          </a:blip>
          <a:stretch>
            <a:fillRect/>
          </a:stretch>
        </p:blipFill>
        <p:spPr>
          <a:xfrm>
            <a:off x="1948425" y="3291504"/>
            <a:ext cx="9107950" cy="6167299"/>
          </a:xfrm>
          <a:prstGeom prst="rect">
            <a:avLst/>
          </a:prstGeom>
          <a:ln w="12700">
            <a:miter lim="400000"/>
          </a:ln>
        </p:spPr>
      </p:pic>
      <p:sp>
        <p:nvSpPr>
          <p:cNvPr id="185" name="Shape 185"/>
          <p:cNvSpPr/>
          <p:nvPr/>
        </p:nvSpPr>
        <p:spPr>
          <a:xfrm>
            <a:off x="5686095" y="363378"/>
            <a:ext cx="2230273" cy="1247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Skip </a:t>
            </a:r>
          </a:p>
        </p:txBody>
      </p:sp>
      <p:sp>
        <p:nvSpPr>
          <p:cNvPr id="186" name="Shape 186"/>
          <p:cNvSpPr/>
          <p:nvPr/>
        </p:nvSpPr>
        <p:spPr>
          <a:xfrm>
            <a:off x="5734878" y="1361660"/>
            <a:ext cx="2132708" cy="1"/>
          </a:xfrm>
          <a:prstGeom prst="line">
            <a:avLst/>
          </a:prstGeom>
          <a:ln w="25400">
            <a:solidFill>
              <a:srgbClr val="FFFFFF"/>
            </a:solidFill>
            <a:miter lim="400000"/>
          </a:ln>
        </p:spPr>
        <p:txBody>
          <a:bodyPr lIns="50800" tIns="50800" rIns="50800" bIns="50800" anchor="ctr"/>
          <a:lstStyle/>
          <a:p>
            <a:pPr>
              <a:defRPr sz="2400"/>
            </a:pPr>
          </a:p>
        </p:txBody>
      </p:sp>
      <p:sp>
        <p:nvSpPr>
          <p:cNvPr id="187" name="Shape 187"/>
          <p:cNvSpPr/>
          <p:nvPr/>
        </p:nvSpPr>
        <p:spPr>
          <a:xfrm>
            <a:off x="5734878" y="1463260"/>
            <a:ext cx="2132707" cy="1"/>
          </a:xfrm>
          <a:prstGeom prst="line">
            <a:avLst/>
          </a:prstGeom>
          <a:ln w="25400">
            <a:solidFill>
              <a:srgbClr val="FFFFFF"/>
            </a:solidFill>
            <a:miter lim="400000"/>
          </a:ln>
        </p:spPr>
        <p:txBody>
          <a:bodyPr lIns="50800" tIns="50800" rIns="50800" bIns="50800" anchor="ctr"/>
          <a:lstStyle/>
          <a:p>
            <a:pPr>
              <a:defRPr sz="2400"/>
            </a:pPr>
          </a:p>
        </p:txBody>
      </p:sp>
      <p:grpSp>
        <p:nvGrpSpPr>
          <p:cNvPr id="190" name="Group 190"/>
          <p:cNvGrpSpPr/>
          <p:nvPr/>
        </p:nvGrpSpPr>
        <p:grpSpPr>
          <a:xfrm>
            <a:off x="1951694" y="3294342"/>
            <a:ext cx="4568055" cy="2002451"/>
            <a:chOff x="0" y="0"/>
            <a:chExt cx="4568054" cy="2002450"/>
          </a:xfrm>
        </p:grpSpPr>
        <p:sp>
          <p:nvSpPr>
            <p:cNvPr id="188" name="Shape 188"/>
            <p:cNvSpPr/>
            <p:nvPr/>
          </p:nvSpPr>
          <p:spPr>
            <a:xfrm>
              <a:off x="0" y="0"/>
              <a:ext cx="4568055" cy="20024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481"/>
                  </a:moveTo>
                  <a:lnTo>
                    <a:pt x="7865" y="21600"/>
                  </a:lnTo>
                  <a:lnTo>
                    <a:pt x="21600" y="14801"/>
                  </a:lnTo>
                  <a:lnTo>
                    <a:pt x="5275" y="0"/>
                  </a:lnTo>
                  <a:lnTo>
                    <a:pt x="5247" y="2472"/>
                  </a:lnTo>
                  <a:lnTo>
                    <a:pt x="0" y="2481"/>
                  </a:lnTo>
                  <a:close/>
                </a:path>
              </a:pathLst>
            </a:custGeom>
            <a:gradFill flip="none" rotWithShape="1">
              <a:gsLst>
                <a:gs pos="0">
                  <a:srgbClr val="FFFFFF">
                    <a:alpha val="40000"/>
                  </a:srgbClr>
                </a:gs>
                <a:gs pos="100000">
                  <a:srgbClr val="89C7E8"/>
                </a:gs>
              </a:gsLst>
              <a:lin ang="4286598" scaled="0"/>
            </a:gradFill>
            <a:ln w="12700" cap="flat">
              <a:noFill/>
              <a:miter lim="400000"/>
            </a:ln>
            <a:effectLst/>
          </p:spPr>
          <p:txBody>
            <a:bodyPr wrap="square" lIns="50800" tIns="50800" rIns="50800" bIns="50800" numCol="1" anchor="ctr">
              <a:noAutofit/>
            </a:bodyPr>
            <a:lstStyle/>
            <a:p>
              <a:pPr>
                <a:defRPr sz="2400"/>
              </a:pPr>
            </a:p>
          </p:txBody>
        </p:sp>
        <p:pic>
          <p:nvPicPr>
            <p:cNvPr id="189" name="Screen Shot 2015-09-16 at 4.16.11 PM.png"/>
            <p:cNvPicPr>
              <a:picLocks noChangeAspect="1"/>
            </p:cNvPicPr>
            <p:nvPr/>
          </p:nvPicPr>
          <p:blipFill>
            <a:blip r:embed="rId5">
              <a:extLst/>
            </a:blip>
            <a:stretch>
              <a:fillRect/>
            </a:stretch>
          </p:blipFill>
          <p:spPr>
            <a:xfrm>
              <a:off x="1657779" y="1365953"/>
              <a:ext cx="2908301" cy="635001"/>
            </a:xfrm>
            <a:prstGeom prst="rect">
              <a:avLst/>
            </a:prstGeom>
            <a:ln w="12700" cap="flat">
              <a:noFill/>
              <a:miter lim="400000"/>
            </a:ln>
            <a:effectLst>
              <a:outerShdw sx="100000" sy="100000" kx="0" ky="0" algn="b" rotWithShape="0" blurRad="38100" dist="25400" dir="4283999">
                <a:srgbClr val="000000">
                  <a:alpha val="50000"/>
                </a:srgbClr>
              </a:outerShdw>
            </a:effectLst>
          </p:spPr>
        </p:pic>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90"/>
                                        </p:tgtEl>
                                        <p:attrNameLst>
                                          <p:attrName>style.visibility</p:attrName>
                                        </p:attrNameLst>
                                      </p:cBhvr>
                                      <p:to>
                                        <p:strVal val="visible"/>
                                      </p:to>
                                    </p:set>
                                    <p:anim calcmode="lin" valueType="num">
                                      <p:cBhvr>
                                        <p:cTn id="7" dur="1000" fill="hold"/>
                                        <p:tgtEl>
                                          <p:spTgt spid="190"/>
                                        </p:tgtEl>
                                        <p:attrNameLst>
                                          <p:attrName>ppt_w</p:attrName>
                                        </p:attrNameLst>
                                      </p:cBhvr>
                                      <p:tavLst>
                                        <p:tav tm="0">
                                          <p:val>
                                            <p:fltVal val="0"/>
                                          </p:val>
                                        </p:tav>
                                        <p:tav tm="100000">
                                          <p:val>
                                            <p:strVal val="#ppt_w"/>
                                          </p:val>
                                        </p:tav>
                                      </p:tavLst>
                                    </p:anim>
                                    <p:anim calcmode="lin" valueType="num">
                                      <p:cBhvr>
                                        <p:cTn id="8" dur="1000" fill="hold"/>
                                        <p:tgtEl>
                                          <p:spTgt spid="1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0"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92" name="Shape 192"/>
          <p:cNvSpPr/>
          <p:nvPr/>
        </p:nvSpPr>
        <p:spPr>
          <a:xfrm>
            <a:off x="-6212" y="1354645"/>
            <a:ext cx="13017225" cy="160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9000">
                <a:solidFill>
                  <a:srgbClr val="97BA1E"/>
                </a:solidFill>
                <a:latin typeface="Roboto Black"/>
                <a:ea typeface="Roboto Black"/>
                <a:cs typeface="Roboto Black"/>
                <a:sym typeface="Roboto Black"/>
              </a:defRPr>
            </a:lvl1pPr>
          </a:lstStyle>
          <a:p>
            <a:pPr/>
            <a:r>
              <a:t>Accessibility Webpage</a:t>
            </a:r>
          </a:p>
        </p:txBody>
      </p:sp>
      <p:sp>
        <p:nvSpPr>
          <p:cNvPr id="193" name="Shape 193"/>
          <p:cNvSpPr/>
          <p:nvPr/>
        </p:nvSpPr>
        <p:spPr>
          <a:xfrm>
            <a:off x="4881651" y="363378"/>
            <a:ext cx="3839161" cy="1247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Build an</a:t>
            </a:r>
          </a:p>
        </p:txBody>
      </p:sp>
      <p:sp>
        <p:nvSpPr>
          <p:cNvPr id="194" name="Shape 194"/>
          <p:cNvSpPr/>
          <p:nvPr/>
        </p:nvSpPr>
        <p:spPr>
          <a:xfrm>
            <a:off x="4805804" y="1361660"/>
            <a:ext cx="3990855" cy="1"/>
          </a:xfrm>
          <a:prstGeom prst="line">
            <a:avLst/>
          </a:prstGeom>
          <a:ln w="25400">
            <a:solidFill>
              <a:srgbClr val="FFFFFF"/>
            </a:solidFill>
            <a:miter lim="400000"/>
          </a:ln>
        </p:spPr>
        <p:txBody>
          <a:bodyPr lIns="50800" tIns="50800" rIns="50800" bIns="50800" anchor="ctr"/>
          <a:lstStyle/>
          <a:p>
            <a:pPr>
              <a:defRPr sz="2400"/>
            </a:pPr>
          </a:p>
        </p:txBody>
      </p:sp>
      <p:sp>
        <p:nvSpPr>
          <p:cNvPr id="195" name="Shape 195"/>
          <p:cNvSpPr/>
          <p:nvPr/>
        </p:nvSpPr>
        <p:spPr>
          <a:xfrm>
            <a:off x="4805804" y="1463260"/>
            <a:ext cx="3990855" cy="1"/>
          </a:xfrm>
          <a:prstGeom prst="line">
            <a:avLst/>
          </a:prstGeom>
          <a:ln w="25400">
            <a:solidFill>
              <a:srgbClr val="FFFFFF"/>
            </a:solidFill>
            <a:miter lim="400000"/>
          </a:ln>
        </p:spPr>
        <p:txBody>
          <a:bodyPr lIns="50800" tIns="50800" rIns="50800" bIns="50800" anchor="ctr"/>
          <a:lstStyle/>
          <a:p>
            <a:pPr>
              <a:defRPr sz="2400"/>
            </a:pPr>
          </a:p>
        </p:txBody>
      </p:sp>
      <p:pic>
        <p:nvPicPr>
          <p:cNvPr id="196" name="Screen Shot 2015-09-17 at 16.16.21.png">
            <a:hlinkClick r:id="rId3" invalidUrl="" action="" tgtFrame="" tooltip="" history="1" highlightClick="0" endSnd="0"/>
          </p:cNvPr>
          <p:cNvPicPr>
            <a:picLocks noChangeAspect="1"/>
          </p:cNvPicPr>
          <p:nvPr/>
        </p:nvPicPr>
        <p:blipFill>
          <a:blip r:embed="rId4">
            <a:extLst/>
          </a:blip>
          <a:stretch>
            <a:fillRect/>
          </a:stretch>
        </p:blipFill>
        <p:spPr>
          <a:xfrm>
            <a:off x="2406303" y="2977427"/>
            <a:ext cx="8789857" cy="6592393"/>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00" name="Shape 200"/>
          <p:cNvSpPr/>
          <p:nvPr/>
        </p:nvSpPr>
        <p:spPr>
          <a:xfrm>
            <a:off x="2866628" y="4472349"/>
            <a:ext cx="7271544"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cap="all" sz="12800">
                <a:solidFill>
                  <a:srgbClr val="97BA1E"/>
                </a:solidFill>
                <a:latin typeface="Roboto Black"/>
                <a:ea typeface="Roboto Black"/>
                <a:cs typeface="Roboto Black"/>
                <a:sym typeface="Roboto Black"/>
              </a:defRPr>
            </a:lvl1pPr>
          </a:lstStyle>
          <a:p>
            <a:pPr/>
            <a:r>
              <a:t>Content</a:t>
            </a:r>
          </a:p>
        </p:txBody>
      </p:sp>
      <p:sp>
        <p:nvSpPr>
          <p:cNvPr id="201" name="Shape 201"/>
          <p:cNvSpPr/>
          <p:nvPr/>
        </p:nvSpPr>
        <p:spPr>
          <a:xfrm>
            <a:off x="5924651" y="3022603"/>
            <a:ext cx="1155498" cy="14949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cap="all" sz="11200">
                <a:solidFill>
                  <a:srgbClr val="89C7E9"/>
                </a:solidFill>
                <a:latin typeface="Coffee Service"/>
                <a:ea typeface="Coffee Service"/>
                <a:cs typeface="Coffee Service"/>
                <a:sym typeface="Coffee Service"/>
              </a:defRPr>
            </a:lvl1pPr>
          </a:lstStyle>
          <a:p>
            <a:pPr/>
            <a:r>
              <a:t>2.</a:t>
            </a:r>
          </a:p>
        </p:txBody>
      </p:sp>
      <p:sp>
        <p:nvSpPr>
          <p:cNvPr id="202" name="Shape 202"/>
          <p:cNvSpPr/>
          <p:nvPr/>
        </p:nvSpPr>
        <p:spPr>
          <a:xfrm>
            <a:off x="5676634" y="2763961"/>
            <a:ext cx="1651531" cy="1651531"/>
          </a:xfrm>
          <a:prstGeom prst="ellipse">
            <a:avLst/>
          </a:prstGeom>
          <a:ln w="38100">
            <a:solidFill>
              <a:srgbClr val="89C7E9"/>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04" name="Shape 204"/>
          <p:cNvSpPr/>
          <p:nvPr/>
        </p:nvSpPr>
        <p:spPr>
          <a:xfrm>
            <a:off x="4321680" y="3051585"/>
            <a:ext cx="4361440" cy="199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1300">
                <a:solidFill>
                  <a:srgbClr val="8BC7EA"/>
                </a:solidFill>
                <a:latin typeface="Roboto Black"/>
                <a:ea typeface="Roboto Black"/>
                <a:cs typeface="Roboto Black"/>
                <a:sym typeface="Roboto Black"/>
              </a:defRPr>
            </a:lvl1pPr>
          </a:lstStyle>
          <a:p>
            <a:pPr/>
            <a:r>
              <a:t>Text is</a:t>
            </a:r>
          </a:p>
        </p:txBody>
      </p:sp>
      <p:sp>
        <p:nvSpPr>
          <p:cNvPr id="205" name="Shape 205"/>
          <p:cNvSpPr/>
          <p:nvPr/>
        </p:nvSpPr>
        <p:spPr>
          <a:xfrm>
            <a:off x="2857593" y="4758914"/>
            <a:ext cx="7289615"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1000">
                <a:solidFill>
                  <a:srgbClr val="97BA1E"/>
                </a:solidFill>
                <a:latin typeface="Roboto Black"/>
                <a:ea typeface="Roboto Black"/>
                <a:cs typeface="Roboto Black"/>
                <a:sym typeface="Roboto Black"/>
              </a:defRPr>
            </a:lvl1pPr>
          </a:lstStyle>
          <a:p>
            <a:pPr/>
            <a:r>
              <a:t>RESIZABLE</a:t>
            </a:r>
          </a:p>
        </p:txBody>
      </p:sp>
      <p:sp>
        <p:nvSpPr>
          <p:cNvPr id="206" name="Shape 206"/>
          <p:cNvSpPr/>
          <p:nvPr/>
        </p:nvSpPr>
        <p:spPr>
          <a:xfrm>
            <a:off x="4376782" y="4793171"/>
            <a:ext cx="4251236" cy="1"/>
          </a:xfrm>
          <a:prstGeom prst="line">
            <a:avLst/>
          </a:prstGeom>
          <a:ln w="38100">
            <a:solidFill>
              <a:srgbClr val="FFFFFF"/>
            </a:solidFill>
            <a:miter lim="400000"/>
          </a:ln>
        </p:spPr>
        <p:txBody>
          <a:bodyPr lIns="50800" tIns="50800" rIns="50800" bIns="50800" anchor="ctr"/>
          <a:lstStyle/>
          <a:p>
            <a:pPr>
              <a:defRPr sz="2400"/>
            </a:pPr>
          </a:p>
        </p:txBody>
      </p:sp>
      <p:sp>
        <p:nvSpPr>
          <p:cNvPr id="207" name="Shape 207"/>
          <p:cNvSpPr/>
          <p:nvPr/>
        </p:nvSpPr>
        <p:spPr>
          <a:xfrm>
            <a:off x="4376782" y="4894771"/>
            <a:ext cx="4251236" cy="1"/>
          </a:xfrm>
          <a:prstGeom prst="line">
            <a:avLst/>
          </a:prstGeom>
          <a:ln w="38100">
            <a:solidFill>
              <a:srgbClr val="FFFFFF"/>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mph" nodeType="clickEffect" presetSubtype="0" presetID="6" grpId="1" accel="50000" decel="50000" fill="hold">
                                  <p:stCondLst>
                                    <p:cond delay="0"/>
                                  </p:stCondLst>
                                  <p:childTnLst>
                                    <p:animScale>
                                      <p:cBhvr>
                                        <p:cTn id="6" dur="1000" fill="hold"/>
                                        <p:tgtEl>
                                          <p:spTgt spid="205"/>
                                        </p:tgtEl>
                                      </p:cBhvr>
                                      <p:by x="150000" y="150000"/>
                                    </p:animScale>
                                  </p:childTnLst>
                                </p:cTn>
                              </p:par>
                            </p:childTnLst>
                          </p:cTn>
                        </p:par>
                        <p:par>
                          <p:cTn id="7" fill="hold">
                            <p:stCondLst>
                              <p:cond delay="0"/>
                            </p:stCondLst>
                            <p:childTnLst>
                              <p:par>
                                <p:cTn id="8" presetClass="emph" nodeType="afterEffect" presetSubtype="0" presetID="6" grpId="2" accel="50000" decel="50000" fill="hold">
                                  <p:stCondLst>
                                    <p:cond delay="0"/>
                                  </p:stCondLst>
                                  <p:childTnLst>
                                    <p:animScale>
                                      <p:cBhvr>
                                        <p:cTn id="9" dur="1000" fill="hold"/>
                                        <p:tgtEl>
                                          <p:spTgt spid="205"/>
                                        </p:tgtEl>
                                      </p:cBhvr>
                                      <p:by x="66666" y="66666"/>
                                    </p:animScale>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5" grpId="1"/>
      <p:bldP build="whole" bldLvl="1" animBg="1" rev="0" advAuto="0" spid="205"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11" name="Shape 211"/>
          <p:cNvSpPr/>
          <p:nvPr/>
        </p:nvSpPr>
        <p:spPr>
          <a:xfrm>
            <a:off x="4321680" y="3051585"/>
            <a:ext cx="4361440" cy="199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1300">
                <a:solidFill>
                  <a:srgbClr val="8BC7EA"/>
                </a:solidFill>
                <a:latin typeface="Roboto Black"/>
                <a:ea typeface="Roboto Black"/>
                <a:cs typeface="Roboto Black"/>
                <a:sym typeface="Roboto Black"/>
              </a:defRPr>
            </a:lvl1pPr>
          </a:lstStyle>
          <a:p>
            <a:pPr/>
            <a:r>
              <a:t>Text is</a:t>
            </a:r>
          </a:p>
        </p:txBody>
      </p:sp>
      <p:sp>
        <p:nvSpPr>
          <p:cNvPr id="212" name="Shape 212"/>
          <p:cNvSpPr/>
          <p:nvPr/>
        </p:nvSpPr>
        <p:spPr>
          <a:xfrm>
            <a:off x="1893824" y="4898614"/>
            <a:ext cx="9217153" cy="186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1000">
                <a:solidFill>
                  <a:srgbClr val="97BA1E"/>
                </a:solidFill>
                <a:latin typeface="Snell Roundhand Bold"/>
                <a:ea typeface="Snell Roundhand Bold"/>
                <a:cs typeface="Snell Roundhand Bold"/>
                <a:sym typeface="Snell Roundhand Bold"/>
              </a:defRPr>
            </a:lvl1pPr>
          </a:lstStyle>
          <a:p>
            <a:pPr/>
            <a:r>
              <a:t>READABLE</a:t>
            </a:r>
          </a:p>
        </p:txBody>
      </p:sp>
      <p:sp>
        <p:nvSpPr>
          <p:cNvPr id="213" name="Shape 213"/>
          <p:cNvSpPr/>
          <p:nvPr/>
        </p:nvSpPr>
        <p:spPr>
          <a:xfrm>
            <a:off x="4376782" y="4793171"/>
            <a:ext cx="4251236" cy="1"/>
          </a:xfrm>
          <a:prstGeom prst="line">
            <a:avLst/>
          </a:prstGeom>
          <a:ln w="38100">
            <a:solidFill>
              <a:srgbClr val="FFFFFF"/>
            </a:solidFill>
            <a:miter lim="400000"/>
          </a:ln>
        </p:spPr>
        <p:txBody>
          <a:bodyPr lIns="50800" tIns="50800" rIns="50800" bIns="50800" anchor="ctr"/>
          <a:lstStyle/>
          <a:p>
            <a:pPr>
              <a:defRPr sz="2400"/>
            </a:pPr>
          </a:p>
        </p:txBody>
      </p:sp>
      <p:sp>
        <p:nvSpPr>
          <p:cNvPr id="214" name="Shape 214"/>
          <p:cNvSpPr/>
          <p:nvPr/>
        </p:nvSpPr>
        <p:spPr>
          <a:xfrm>
            <a:off x="4376782" y="4894771"/>
            <a:ext cx="4251236" cy="1"/>
          </a:xfrm>
          <a:prstGeom prst="line">
            <a:avLst/>
          </a:prstGeom>
          <a:ln w="38100">
            <a:solidFill>
              <a:srgbClr val="FFFFFF"/>
            </a:solidFill>
            <a:miter lim="400000"/>
          </a:ln>
        </p:spPr>
        <p:txBody>
          <a:bodyPr lIns="50800" tIns="50800" rIns="50800" bIns="50800" anchor="ctr"/>
          <a:lstStyle/>
          <a:p>
            <a:pPr>
              <a:defRPr sz="2400"/>
            </a:pPr>
          </a:p>
        </p:txBody>
      </p:sp>
      <p:sp>
        <p:nvSpPr>
          <p:cNvPr id="215" name="Shape 215"/>
          <p:cNvSpPr/>
          <p:nvPr/>
        </p:nvSpPr>
        <p:spPr>
          <a:xfrm>
            <a:off x="3026760" y="4758914"/>
            <a:ext cx="6951279" cy="194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1000">
                <a:solidFill>
                  <a:srgbClr val="97BA1E"/>
                </a:solidFill>
                <a:latin typeface="Roboto Black"/>
                <a:ea typeface="Roboto Black"/>
                <a:cs typeface="Roboto Black"/>
                <a:sym typeface="Roboto Black"/>
              </a:defRPr>
            </a:lvl1pPr>
          </a:lstStyle>
          <a:p>
            <a:pPr/>
            <a:r>
              <a:t>READABLE</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500" fill="hold"/>
                                        <p:tgtEl>
                                          <p:spTgt spid="212"/>
                                        </p:tgtEl>
                                      </p:cBhvr>
                                    </p:animEffect>
                                    <p:set>
                                      <p:cBhvr>
                                        <p:cTn id="7" fill="hold">
                                          <p:stCondLst>
                                            <p:cond delay="1499"/>
                                          </p:stCondLst>
                                        </p:cTn>
                                        <p:tgtEl>
                                          <p:spTgt spid="212"/>
                                        </p:tgtEl>
                                        <p:attrNameLst>
                                          <p:attrName>style.visibility</p:attrName>
                                        </p:attrNameLst>
                                      </p:cBhvr>
                                      <p:to>
                                        <p:strVal val="hidden"/>
                                      </p:to>
                                    </p:set>
                                  </p:childTnLst>
                                </p:cTn>
                              </p:par>
                            </p:childTnLst>
                          </p:cTn>
                        </p:par>
                        <p:par>
                          <p:cTn id="8" fill="hold">
                            <p:stCondLst>
                              <p:cond delay="1500"/>
                            </p:stCondLst>
                            <p:childTnLst>
                              <p:par>
                                <p:cTn id="9" presetClass="entr" nodeType="afterEffect" presetID="9" grpId="2" fill="hold">
                                  <p:stCondLst>
                                    <p:cond delay="0"/>
                                  </p:stCondLst>
                                  <p:iterate type="el" backwards="0">
                                    <p:tmAbs val="0"/>
                                  </p:iterate>
                                  <p:childTnLst>
                                    <p:set>
                                      <p:cBhvr>
                                        <p:cTn id="10" fill="hold"/>
                                        <p:tgtEl>
                                          <p:spTgt spid="215"/>
                                        </p:tgtEl>
                                        <p:attrNameLst>
                                          <p:attrName>style.visibility</p:attrName>
                                        </p:attrNameLst>
                                      </p:cBhvr>
                                      <p:to>
                                        <p:strVal val="visible"/>
                                      </p:to>
                                    </p:set>
                                    <p:animEffect filter="dissolve" transition="in">
                                      <p:cBhvr>
                                        <p:cTn id="11" dur="1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2"/>
      <p:bldP build="whole" bldLvl="1" animBg="1" rev="0" advAuto="0" spid="212"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19" name="Shape 219"/>
          <p:cNvSpPr/>
          <p:nvPr/>
        </p:nvSpPr>
        <p:spPr>
          <a:xfrm>
            <a:off x="-6212" y="4242133"/>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97BA1E"/>
                </a:solidFill>
                <a:latin typeface="Roboto Black"/>
                <a:ea typeface="Roboto Black"/>
                <a:cs typeface="Roboto Black"/>
                <a:sym typeface="Roboto Black"/>
              </a:defRPr>
            </a:lvl1pPr>
          </a:lstStyle>
          <a:p>
            <a:pPr/>
            <a:r>
              <a:t>ENGLISH?</a:t>
            </a:r>
          </a:p>
        </p:txBody>
      </p:sp>
      <p:grpSp>
        <p:nvGrpSpPr>
          <p:cNvPr id="223" name="Group 223"/>
          <p:cNvGrpSpPr/>
          <p:nvPr/>
        </p:nvGrpSpPr>
        <p:grpSpPr>
          <a:xfrm>
            <a:off x="5120621" y="3377866"/>
            <a:ext cx="2763558" cy="1247039"/>
            <a:chOff x="0" y="0"/>
            <a:chExt cx="2763557" cy="1247038"/>
          </a:xfrm>
        </p:grpSpPr>
        <p:sp>
          <p:nvSpPr>
            <p:cNvPr id="220" name="Shape 220"/>
            <p:cNvSpPr/>
            <p:nvPr/>
          </p:nvSpPr>
          <p:spPr>
            <a:xfrm>
              <a:off x="32962" y="-1"/>
              <a:ext cx="2697633" cy="12470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Is that</a:t>
              </a:r>
            </a:p>
          </p:txBody>
        </p:sp>
        <p:sp>
          <p:nvSpPr>
            <p:cNvPr id="221" name="Shape 221"/>
            <p:cNvSpPr/>
            <p:nvPr/>
          </p:nvSpPr>
          <p:spPr>
            <a:xfrm>
              <a:off x="0" y="998282"/>
              <a:ext cx="2763558"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pPr>
            </a:p>
          </p:txBody>
        </p:sp>
        <p:sp>
          <p:nvSpPr>
            <p:cNvPr id="222" name="Shape 222"/>
            <p:cNvSpPr/>
            <p:nvPr/>
          </p:nvSpPr>
          <p:spPr>
            <a:xfrm>
              <a:off x="0" y="1099882"/>
              <a:ext cx="2763558"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27" name="Shape 227"/>
          <p:cNvSpPr/>
          <p:nvPr/>
        </p:nvSpPr>
        <p:spPr>
          <a:xfrm>
            <a:off x="319484" y="960840"/>
            <a:ext cx="12365832"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Define Language</a:t>
            </a:r>
          </a:p>
        </p:txBody>
      </p:sp>
      <p:sp>
        <p:nvSpPr>
          <p:cNvPr id="228" name="Shape 228"/>
          <p:cNvSpPr/>
          <p:nvPr/>
        </p:nvSpPr>
        <p:spPr>
          <a:xfrm>
            <a:off x="1400832" y="3392172"/>
            <a:ext cx="10203136" cy="49415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90000"/>
              </a:lnSpc>
              <a:defRPr sz="7800">
                <a:solidFill>
                  <a:srgbClr val="BBBCBE"/>
                </a:solidFill>
                <a:latin typeface="Roboto Medium"/>
                <a:ea typeface="Roboto Medium"/>
                <a:cs typeface="Roboto Medium"/>
                <a:sym typeface="Roboto Medium"/>
              </a:defRPr>
            </a:pPr>
            <a:r>
              <a:t>&lt;html lang=”en”&gt;</a:t>
            </a:r>
          </a:p>
          <a:p>
            <a:pPr>
              <a:lnSpc>
                <a:spcPct val="90000"/>
              </a:lnSpc>
              <a:defRPr sz="7800">
                <a:solidFill>
                  <a:srgbClr val="BBBCBE"/>
                </a:solidFill>
                <a:latin typeface="Roboto Medium"/>
                <a:ea typeface="Roboto Medium"/>
                <a:cs typeface="Roboto Medium"/>
                <a:sym typeface="Roboto Medium"/>
              </a:defRPr>
            </a:pPr>
          </a:p>
          <a:p>
            <a:pPr>
              <a:lnSpc>
                <a:spcPct val="90000"/>
              </a:lnSpc>
              <a:defRPr sz="7800">
                <a:solidFill>
                  <a:srgbClr val="BBBCBE"/>
                </a:solidFill>
                <a:latin typeface="Roboto Medium"/>
                <a:ea typeface="Roboto Medium"/>
                <a:cs typeface="Roboto Medium"/>
                <a:sym typeface="Roboto Medium"/>
              </a:defRPr>
            </a:pPr>
            <a:r>
              <a:t>&lt;span lang=”en”&gt;</a:t>
            </a:r>
          </a:p>
          <a:p>
            <a:pPr>
              <a:lnSpc>
                <a:spcPct val="90000"/>
              </a:lnSpc>
              <a:defRPr sz="7800">
                <a:solidFill>
                  <a:srgbClr val="BBBCBE"/>
                </a:solidFill>
                <a:latin typeface="Roboto Medium"/>
                <a:ea typeface="Roboto Medium"/>
                <a:cs typeface="Roboto Medium"/>
                <a:sym typeface="Roboto Medium"/>
              </a:defRPr>
            </a:pPr>
            <a:r>
              <a:t>&lt;p lang=”es”&gt;Hola&lt;/p&gt;</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2"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6"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0"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241" name="pasted-image.pdf"/>
          <p:cNvPicPr>
            <a:picLocks noChangeAspect="1"/>
          </p:cNvPicPr>
          <p:nvPr/>
        </p:nvPicPr>
        <p:blipFill>
          <a:blip r:embed="rId4">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1"/>
                                        </p:tgtEl>
                                        <p:attrNameLst>
                                          <p:attrName>style.visibility</p:attrName>
                                        </p:attrNameLst>
                                      </p:cBhvr>
                                      <p:to>
                                        <p:strVal val="visible"/>
                                      </p:to>
                                    </p:set>
                                    <p:animEffect filter="dissolve" transition="in">
                                      <p:cBhvr>
                                        <p:cTn id="7"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5"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246" name="pasted-image.pdf"/>
          <p:cNvPicPr>
            <a:picLocks noChangeAspect="1"/>
          </p:cNvPicPr>
          <p:nvPr/>
        </p:nvPicPr>
        <p:blipFill>
          <a:blip r:embed="rId4">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dissolve" transition="in">
                                      <p:cBhvr>
                                        <p:cTn id="7"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0"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251" name="pasted-image.pdf"/>
          <p:cNvPicPr>
            <a:picLocks noChangeAspect="1"/>
          </p:cNvPicPr>
          <p:nvPr/>
        </p:nvPicPr>
        <p:blipFill>
          <a:blip r:embed="rId4">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dissolve" transition="in">
                                      <p:cBhvr>
                                        <p:cTn id="7" dur="1000"/>
                                        <p:tgtEl>
                                          <p:spTgt spid="2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255" name="Monochromacy_Blue.png"/>
          <p:cNvPicPr>
            <a:picLocks noChangeAspect="1"/>
          </p:cNvPicPr>
          <p:nvPr/>
        </p:nvPicPr>
        <p:blipFill>
          <a:blip r:embed="rId3">
            <a:extLst/>
          </a:blip>
          <a:stretch>
            <a:fillRect/>
          </a:stretch>
        </p:blipFill>
        <p:spPr>
          <a:xfrm>
            <a:off x="0" y="2574136"/>
            <a:ext cx="13004801" cy="3615536"/>
          </a:xfrm>
          <a:prstGeom prst="rect">
            <a:avLst/>
          </a:prstGeom>
          <a:ln w="12700">
            <a:miter lim="400000"/>
          </a:ln>
        </p:spPr>
      </p:pic>
      <p:sp>
        <p:nvSpPr>
          <p:cNvPr id="256" name="Shape 256"/>
          <p:cNvSpPr/>
          <p:nvPr/>
        </p:nvSpPr>
        <p:spPr>
          <a:xfrm>
            <a:off x="-6212" y="5350663"/>
            <a:ext cx="13017225"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90000"/>
              </a:lnSpc>
              <a:defRPr sz="7000">
                <a:solidFill>
                  <a:srgbClr val="97BA1E"/>
                </a:solidFill>
                <a:latin typeface="Roboto Black"/>
                <a:ea typeface="Roboto Black"/>
                <a:cs typeface="Roboto Black"/>
                <a:sym typeface="Roboto Black"/>
              </a:defRPr>
            </a:pPr>
            <a:r>
              <a:t>Monochromacy </a:t>
            </a:r>
            <a:r>
              <a:rPr sz="5500">
                <a:solidFill>
                  <a:srgbClr val="FFFFFF"/>
                </a:solidFill>
                <a:latin typeface="Coffee Service"/>
                <a:ea typeface="Coffee Service"/>
                <a:cs typeface="Coffee Service"/>
                <a:sym typeface="Coffee Service"/>
              </a:rPr>
              <a:t>(no cones)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56"/>
                                        </p:tgtEl>
                                        <p:attrNameLst>
                                          <p:attrName>style.visibility</p:attrName>
                                        </p:attrNameLst>
                                      </p:cBhvr>
                                      <p:to>
                                        <p:strVal val="visible"/>
                                      </p:to>
                                    </p:set>
                                    <p:anim calcmode="lin" valueType="num">
                                      <p:cBhvr>
                                        <p:cTn id="7" dur="750" fill="hold"/>
                                        <p:tgtEl>
                                          <p:spTgt spid="256"/>
                                        </p:tgtEl>
                                        <p:attrNameLst>
                                          <p:attrName>ppt_w</p:attrName>
                                        </p:attrNameLst>
                                      </p:cBhvr>
                                      <p:tavLst>
                                        <p:tav tm="0">
                                          <p:val>
                                            <p:strVal val="4*#ppt_w"/>
                                          </p:val>
                                        </p:tav>
                                        <p:tav tm="100000">
                                          <p:val>
                                            <p:strVal val="#ppt_w"/>
                                          </p:val>
                                        </p:tav>
                                      </p:tavLst>
                                    </p:anim>
                                    <p:anim calcmode="lin" valueType="num">
                                      <p:cBhvr>
                                        <p:cTn id="8" dur="750" fill="hold"/>
                                        <p:tgtEl>
                                          <p:spTgt spid="2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6"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260" name="Protanopia_Blue.png"/>
          <p:cNvPicPr>
            <a:picLocks noChangeAspect="1"/>
          </p:cNvPicPr>
          <p:nvPr/>
        </p:nvPicPr>
        <p:blipFill>
          <a:blip r:embed="rId3">
            <a:extLst/>
          </a:blip>
          <a:stretch>
            <a:fillRect/>
          </a:stretch>
        </p:blipFill>
        <p:spPr>
          <a:xfrm>
            <a:off x="0" y="2574136"/>
            <a:ext cx="13004801" cy="3615536"/>
          </a:xfrm>
          <a:prstGeom prst="rect">
            <a:avLst/>
          </a:prstGeom>
          <a:ln w="12700">
            <a:miter lim="400000"/>
          </a:ln>
        </p:spPr>
      </p:pic>
      <p:sp>
        <p:nvSpPr>
          <p:cNvPr id="261" name="Shape 261"/>
          <p:cNvSpPr/>
          <p:nvPr/>
        </p:nvSpPr>
        <p:spPr>
          <a:xfrm>
            <a:off x="-6212" y="5350663"/>
            <a:ext cx="13017225"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90000"/>
              </a:lnSpc>
              <a:defRPr sz="7000">
                <a:solidFill>
                  <a:srgbClr val="97BA1E"/>
                </a:solidFill>
                <a:latin typeface="Roboto Black"/>
                <a:ea typeface="Roboto Black"/>
                <a:cs typeface="Roboto Black"/>
                <a:sym typeface="Roboto Black"/>
              </a:defRPr>
            </a:pPr>
            <a:r>
              <a:t>Protanopia </a:t>
            </a:r>
            <a:r>
              <a:rPr sz="5500">
                <a:solidFill>
                  <a:srgbClr val="FFFFFF"/>
                </a:solidFill>
                <a:latin typeface="Coffee Service"/>
                <a:ea typeface="Coffee Service"/>
                <a:cs typeface="Coffee Service"/>
                <a:sym typeface="Coffee Service"/>
              </a:rPr>
              <a:t>(red-green; no red cones)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1"/>
                                        </p:tgtEl>
                                        <p:attrNameLst>
                                          <p:attrName>style.visibility</p:attrName>
                                        </p:attrNameLst>
                                      </p:cBhvr>
                                      <p:to>
                                        <p:strVal val="visible"/>
                                      </p:to>
                                    </p:set>
                                    <p:anim calcmode="lin" valueType="num">
                                      <p:cBhvr>
                                        <p:cTn id="7" dur="1000" fill="hold"/>
                                        <p:tgtEl>
                                          <p:spTgt spid="261"/>
                                        </p:tgtEl>
                                        <p:attrNameLst>
                                          <p:attrName>ppt_w</p:attrName>
                                        </p:attrNameLst>
                                      </p:cBhvr>
                                      <p:tavLst>
                                        <p:tav tm="0">
                                          <p:val>
                                            <p:strVal val="4*#ppt_w"/>
                                          </p:val>
                                        </p:tav>
                                        <p:tav tm="100000">
                                          <p:val>
                                            <p:strVal val="#ppt_w"/>
                                          </p:val>
                                        </p:tav>
                                      </p:tavLst>
                                    </p:anim>
                                    <p:anim calcmode="lin" valueType="num">
                                      <p:cBhvr>
                                        <p:cTn id="8" dur="1000" fill="hold"/>
                                        <p:tgtEl>
                                          <p:spTgt spid="2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1"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265" name="Deuteranopia_Blue.png"/>
          <p:cNvPicPr>
            <a:picLocks noChangeAspect="1"/>
          </p:cNvPicPr>
          <p:nvPr/>
        </p:nvPicPr>
        <p:blipFill>
          <a:blip r:embed="rId3">
            <a:extLst/>
          </a:blip>
          <a:stretch>
            <a:fillRect/>
          </a:stretch>
        </p:blipFill>
        <p:spPr>
          <a:xfrm>
            <a:off x="0" y="2574136"/>
            <a:ext cx="13004801" cy="3615536"/>
          </a:xfrm>
          <a:prstGeom prst="rect">
            <a:avLst/>
          </a:prstGeom>
          <a:ln w="12700">
            <a:miter lim="400000"/>
          </a:ln>
        </p:spPr>
      </p:pic>
      <p:sp>
        <p:nvSpPr>
          <p:cNvPr id="266" name="Shape 266"/>
          <p:cNvSpPr/>
          <p:nvPr/>
        </p:nvSpPr>
        <p:spPr>
          <a:xfrm>
            <a:off x="-6212" y="5350663"/>
            <a:ext cx="13017225"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90000"/>
              </a:lnSpc>
              <a:defRPr sz="7000">
                <a:solidFill>
                  <a:srgbClr val="97BA1E"/>
                </a:solidFill>
                <a:latin typeface="Roboto Black"/>
                <a:ea typeface="Roboto Black"/>
                <a:cs typeface="Roboto Black"/>
                <a:sym typeface="Roboto Black"/>
              </a:defRPr>
            </a:pPr>
            <a:r>
              <a:t>Deuteranopia </a:t>
            </a:r>
            <a:r>
              <a:rPr sz="5500">
                <a:solidFill>
                  <a:srgbClr val="FFFFFF"/>
                </a:solidFill>
                <a:latin typeface="Coffee Service"/>
                <a:ea typeface="Coffee Service"/>
                <a:cs typeface="Coffee Service"/>
                <a:sym typeface="Coffee Service"/>
              </a:rPr>
              <a:t>(red-green; no green cones)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32" presetID="23" grpId="1" fill="hold">
                                  <p:stCondLst>
                                    <p:cond delay="0"/>
                                  </p:stCondLst>
                                  <p:iterate type="el" backwards="0">
                                    <p:tmAbs val="0"/>
                                  </p:iterate>
                                  <p:childTnLst>
                                    <p:set>
                                      <p:cBhvr>
                                        <p:cTn id="6" fill="hold"/>
                                        <p:tgtEl>
                                          <p:spTgt spid="266"/>
                                        </p:tgtEl>
                                        <p:attrNameLst>
                                          <p:attrName>style.visibility</p:attrName>
                                        </p:attrNameLst>
                                      </p:cBhvr>
                                      <p:to>
                                        <p:strVal val="visible"/>
                                      </p:to>
                                    </p:set>
                                    <p:anim calcmode="lin" valueType="num">
                                      <p:cBhvr>
                                        <p:cTn id="7" dur="1000" fill="hold"/>
                                        <p:tgtEl>
                                          <p:spTgt spid="266"/>
                                        </p:tgtEl>
                                        <p:attrNameLst>
                                          <p:attrName>ppt_w</p:attrName>
                                        </p:attrNameLst>
                                      </p:cBhvr>
                                      <p:tavLst>
                                        <p:tav tm="0">
                                          <p:val>
                                            <p:strVal val="4*#ppt_w"/>
                                          </p:val>
                                        </p:tav>
                                        <p:tav tm="100000">
                                          <p:val>
                                            <p:strVal val="#ppt_w"/>
                                          </p:val>
                                        </p:tav>
                                      </p:tavLst>
                                    </p:anim>
                                    <p:anim calcmode="lin" valueType="num">
                                      <p:cBhvr>
                                        <p:cTn id="8" dur="1000" fill="hold"/>
                                        <p:tgtEl>
                                          <p:spTgt spid="26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270" name="average_blue.png"/>
          <p:cNvPicPr>
            <a:picLocks noChangeAspect="1"/>
          </p:cNvPicPr>
          <p:nvPr/>
        </p:nvPicPr>
        <p:blipFill>
          <a:blip r:embed="rId3">
            <a:extLst/>
          </a:blip>
          <a:stretch>
            <a:fillRect/>
          </a:stretch>
        </p:blipFill>
        <p:spPr>
          <a:xfrm>
            <a:off x="-1" y="2574136"/>
            <a:ext cx="13004801" cy="3615536"/>
          </a:xfrm>
          <a:prstGeom prst="rect">
            <a:avLst/>
          </a:prstGeom>
          <a:ln w="12700">
            <a:miter lim="400000"/>
          </a:ln>
        </p:spPr>
      </p:pic>
      <p:sp>
        <p:nvSpPr>
          <p:cNvPr id="271" name="Shape 271"/>
          <p:cNvSpPr/>
          <p:nvPr/>
        </p:nvSpPr>
        <p:spPr>
          <a:xfrm>
            <a:off x="-6212" y="5350663"/>
            <a:ext cx="13017225"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7000">
                <a:solidFill>
                  <a:srgbClr val="97BA1E"/>
                </a:solidFill>
                <a:latin typeface="Roboto Black"/>
                <a:ea typeface="Roboto Black"/>
                <a:cs typeface="Roboto Black"/>
                <a:sym typeface="Roboto Black"/>
              </a:defRPr>
            </a:lvl1pPr>
          </a:lstStyle>
          <a:p>
            <a:pPr/>
            <a:r>
              <a:t>Without Impairment</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271"/>
                                        </p:tgtEl>
                                        <p:attrNameLst>
                                          <p:attrName>style.visibility</p:attrName>
                                        </p:attrNameLst>
                                      </p:cBhvr>
                                      <p:to>
                                        <p:strVal val="visible"/>
                                      </p:to>
                                    </p:set>
                                    <p:anim calcmode="lin" valueType="num">
                                      <p:cBhvr>
                                        <p:cTn id="7" dur="1000" fill="hold"/>
                                        <p:tgtEl>
                                          <p:spTgt spid="271"/>
                                        </p:tgtEl>
                                        <p:attrNameLst>
                                          <p:attrName>ppt_w</p:attrName>
                                        </p:attrNameLst>
                                      </p:cBhvr>
                                      <p:tavLst>
                                        <p:tav tm="0">
                                          <p:val>
                                            <p:strVal val="4*#ppt_w"/>
                                          </p:val>
                                        </p:tav>
                                        <p:tav tm="100000">
                                          <p:val>
                                            <p:strVal val="#ppt_w"/>
                                          </p:val>
                                        </p:tav>
                                      </p:tavLst>
                                    </p:anim>
                                    <p:anim calcmode="lin" valueType="num">
                                      <p:cBhvr>
                                        <p:cTn id="8" dur="1000" fill="hold"/>
                                        <p:tgtEl>
                                          <p:spTgt spid="2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75" name="Shape 275"/>
          <p:cNvSpPr/>
          <p:nvPr/>
        </p:nvSpPr>
        <p:spPr>
          <a:xfrm>
            <a:off x="-6212" y="3860800"/>
            <a:ext cx="13017225"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97BA1E"/>
                </a:solidFill>
                <a:latin typeface="Roboto Black"/>
                <a:ea typeface="Roboto Black"/>
                <a:cs typeface="Roboto Black"/>
                <a:sym typeface="Roboto Black"/>
              </a:defRPr>
            </a:lvl1pPr>
          </a:lstStyle>
          <a:p>
            <a:pPr/>
            <a:r>
              <a:t>CLICK HERE</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79" name="Shape 279"/>
          <p:cNvSpPr/>
          <p:nvPr/>
        </p:nvSpPr>
        <p:spPr>
          <a:xfrm>
            <a:off x="-6212" y="3860800"/>
            <a:ext cx="13017225"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97BA1E"/>
                </a:solidFill>
                <a:latin typeface="Roboto Black"/>
                <a:ea typeface="Roboto Black"/>
                <a:cs typeface="Roboto Black"/>
                <a:sym typeface="Roboto Black"/>
              </a:defRPr>
            </a:lvl1pPr>
          </a:lstStyle>
          <a:p>
            <a:pPr/>
            <a:r>
              <a:t>MORE</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83" name="Shape 283"/>
          <p:cNvSpPr/>
          <p:nvPr/>
        </p:nvSpPr>
        <p:spPr>
          <a:xfrm>
            <a:off x="-6212" y="4353147"/>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u="sng">
                <a:solidFill>
                  <a:srgbClr val="97BA1E"/>
                </a:solidFill>
                <a:latin typeface="Roboto Black"/>
                <a:ea typeface="Roboto Black"/>
                <a:cs typeface="Roboto Black"/>
                <a:sym typeface="Roboto Black"/>
              </a:defRPr>
            </a:lvl1pPr>
          </a:lstStyle>
          <a:p>
            <a:pPr/>
            <a:r>
              <a:t>BOOK REQUEST</a:t>
            </a:r>
          </a:p>
        </p:txBody>
      </p:sp>
      <p:sp>
        <p:nvSpPr>
          <p:cNvPr id="284" name="Shape 284"/>
          <p:cNvSpPr/>
          <p:nvPr/>
        </p:nvSpPr>
        <p:spPr>
          <a:xfrm>
            <a:off x="1993645" y="3368451"/>
            <a:ext cx="9017509" cy="12470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You Must Complete a</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88" name="Shape 288"/>
          <p:cNvSpPr/>
          <p:nvPr/>
        </p:nvSpPr>
        <p:spPr>
          <a:xfrm>
            <a:off x="-6212" y="4353147"/>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a:solidFill>
                  <a:srgbClr val="1D2124"/>
                </a:solidFill>
                <a:latin typeface="Roboto Black"/>
                <a:ea typeface="Roboto Black"/>
                <a:cs typeface="Roboto Black"/>
                <a:sym typeface="Roboto Black"/>
              </a:defRPr>
            </a:lvl1pPr>
          </a:lstStyle>
          <a:p>
            <a:pPr/>
            <a:r>
              <a:t>BOOK REQUEST</a:t>
            </a:r>
          </a:p>
        </p:txBody>
      </p:sp>
      <p:sp>
        <p:nvSpPr>
          <p:cNvPr id="289" name="Shape 289"/>
          <p:cNvSpPr/>
          <p:nvPr/>
        </p:nvSpPr>
        <p:spPr>
          <a:xfrm>
            <a:off x="1993645" y="3368451"/>
            <a:ext cx="9017509" cy="12470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You Must Complete a</a:t>
            </a:r>
          </a:p>
        </p:txBody>
      </p:sp>
      <p:pic>
        <p:nvPicPr>
          <p:cNvPr id="290" name="pasted-image.tif"/>
          <p:cNvPicPr>
            <a:picLocks noChangeAspect="1"/>
          </p:cNvPicPr>
          <p:nvPr/>
        </p:nvPicPr>
        <p:blipFill>
          <a:blip r:embed="rId3">
            <a:extLst/>
          </a:blip>
          <a:srcRect l="43990" t="9058" r="0" b="1223"/>
          <a:stretch>
            <a:fillRect/>
          </a:stretch>
        </p:blipFill>
        <p:spPr>
          <a:xfrm rot="20580000">
            <a:off x="6614985" y="5322914"/>
            <a:ext cx="1034882" cy="1243279"/>
          </a:xfrm>
          <a:prstGeom prst="rect">
            <a:avLst/>
          </a:prstGeom>
          <a:ln w="12700">
            <a:miter lim="400000"/>
          </a:ln>
        </p:spPr>
      </p:pic>
    </p:spTree>
  </p:cSld>
  <p:clrMapOvr>
    <a:masterClrMapping/>
  </p:clrMapOvr>
  <p:transition xmlns:p14="http://schemas.microsoft.com/office/powerpoint/2010/main" spd="med" advClick="1" p14:dur="1000"/>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94" name="Shape 294"/>
          <p:cNvSpPr/>
          <p:nvPr/>
        </p:nvSpPr>
        <p:spPr>
          <a:xfrm>
            <a:off x="-6212" y="4516948"/>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u="sng">
                <a:solidFill>
                  <a:srgbClr val="97BA1E"/>
                </a:solidFill>
                <a:latin typeface="Roboto Black"/>
                <a:ea typeface="Roboto Black"/>
                <a:cs typeface="Roboto Black"/>
                <a:sym typeface="Roboto Black"/>
              </a:defRPr>
            </a:lvl1pPr>
          </a:lstStyle>
          <a:p>
            <a:pPr/>
            <a:r>
              <a:t>BOOK REQUEST</a:t>
            </a:r>
          </a:p>
        </p:txBody>
      </p:sp>
      <p:pic>
        <p:nvPicPr>
          <p:cNvPr id="295" name="pasted-image.pdf"/>
          <p:cNvPicPr>
            <a:picLocks noChangeAspect="1"/>
          </p:cNvPicPr>
          <p:nvPr/>
        </p:nvPicPr>
        <p:blipFill>
          <a:blip r:embed="rId3">
            <a:extLst/>
          </a:blip>
          <a:stretch>
            <a:fillRect/>
          </a:stretch>
        </p:blipFill>
        <p:spPr>
          <a:xfrm>
            <a:off x="5235383" y="1474208"/>
            <a:ext cx="2534034" cy="2862404"/>
          </a:xfrm>
          <a:prstGeom prst="rect">
            <a:avLst/>
          </a:prstGeom>
          <a:ln w="12700">
            <a:miter lim="400000"/>
          </a:ln>
        </p:spPr>
      </p:pic>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299" name="Shape 299"/>
          <p:cNvSpPr/>
          <p:nvPr/>
        </p:nvSpPr>
        <p:spPr>
          <a:xfrm>
            <a:off x="-6212" y="2615788"/>
            <a:ext cx="13017225" cy="55067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90000"/>
              </a:lnSpc>
              <a:defRPr sz="11500">
                <a:solidFill>
                  <a:srgbClr val="97BA1E"/>
                </a:solidFill>
                <a:latin typeface="Roboto Black"/>
                <a:ea typeface="Roboto Black"/>
                <a:cs typeface="Roboto Black"/>
                <a:sym typeface="Roboto Black"/>
              </a:defRPr>
            </a:pPr>
            <a:r>
              <a:t>BOOK REQUEST</a:t>
            </a:r>
          </a:p>
          <a:p>
            <a:pPr>
              <a:lnSpc>
                <a:spcPct val="90000"/>
              </a:lnSpc>
              <a:defRPr sz="11500">
                <a:solidFill>
                  <a:srgbClr val="97BA1E"/>
                </a:solidFill>
                <a:latin typeface="Roboto Black"/>
                <a:ea typeface="Roboto Black"/>
                <a:cs typeface="Roboto Black"/>
                <a:sym typeface="Roboto Black"/>
              </a:defRPr>
            </a:pPr>
            <a:r>
              <a:t>(opens in a new window)</a:t>
            </a:r>
          </a:p>
        </p:txBody>
      </p:sp>
      <p:sp>
        <p:nvSpPr>
          <p:cNvPr id="300" name="Shape 300"/>
          <p:cNvSpPr/>
          <p:nvPr/>
        </p:nvSpPr>
        <p:spPr>
          <a:xfrm>
            <a:off x="1993645" y="1631092"/>
            <a:ext cx="9017509" cy="12470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9200">
                <a:solidFill>
                  <a:srgbClr val="FFFFFF"/>
                </a:solidFill>
                <a:latin typeface="Coffee Service"/>
                <a:ea typeface="Coffee Service"/>
                <a:cs typeface="Coffee Service"/>
                <a:sym typeface="Coffee Service"/>
              </a:defRPr>
            </a:lvl1pPr>
          </a:lstStyle>
          <a:p>
            <a:pPr/>
            <a:r>
              <a:t>You Must Complete a</a:t>
            </a:r>
          </a:p>
        </p:txBody>
      </p:sp>
      <p:sp>
        <p:nvSpPr>
          <p:cNvPr id="301" name="Shape 301"/>
          <p:cNvSpPr/>
          <p:nvPr/>
        </p:nvSpPr>
        <p:spPr>
          <a:xfrm>
            <a:off x="1648852" y="2629374"/>
            <a:ext cx="9707096" cy="1"/>
          </a:xfrm>
          <a:prstGeom prst="line">
            <a:avLst/>
          </a:prstGeom>
          <a:ln w="25400">
            <a:solidFill>
              <a:srgbClr val="FFFFFF"/>
            </a:solidFill>
            <a:miter lim="400000"/>
          </a:ln>
        </p:spPr>
        <p:txBody>
          <a:bodyPr lIns="50800" tIns="50800" rIns="50800" bIns="50800" anchor="ctr"/>
          <a:lstStyle/>
          <a:p>
            <a:pPr>
              <a:defRPr sz="2400"/>
            </a:pPr>
          </a:p>
        </p:txBody>
      </p:sp>
      <p:sp>
        <p:nvSpPr>
          <p:cNvPr id="302" name="Shape 302"/>
          <p:cNvSpPr/>
          <p:nvPr/>
        </p:nvSpPr>
        <p:spPr>
          <a:xfrm>
            <a:off x="1648852" y="2730974"/>
            <a:ext cx="9707096" cy="1"/>
          </a:xfrm>
          <a:prstGeom prst="line">
            <a:avLst/>
          </a:prstGeom>
          <a:ln w="25400">
            <a:solidFill>
              <a:srgbClr val="FFFFFF"/>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06" name="Shape 306"/>
          <p:cNvSpPr/>
          <p:nvPr/>
        </p:nvSpPr>
        <p:spPr>
          <a:xfrm>
            <a:off x="3463925" y="4472349"/>
            <a:ext cx="6076951"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cap="all" sz="12800">
                <a:solidFill>
                  <a:srgbClr val="97BA1E"/>
                </a:solidFill>
                <a:latin typeface="Roboto Black"/>
                <a:ea typeface="Roboto Black"/>
                <a:cs typeface="Roboto Black"/>
                <a:sym typeface="Roboto Black"/>
              </a:defRPr>
            </a:lvl1pPr>
          </a:lstStyle>
          <a:p>
            <a:pPr/>
            <a:r>
              <a:t>images</a:t>
            </a:r>
          </a:p>
        </p:txBody>
      </p:sp>
      <p:sp>
        <p:nvSpPr>
          <p:cNvPr id="307" name="Shape 307"/>
          <p:cNvSpPr/>
          <p:nvPr/>
        </p:nvSpPr>
        <p:spPr>
          <a:xfrm>
            <a:off x="5931052" y="3022603"/>
            <a:ext cx="1142696" cy="14949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cap="all" sz="11200">
                <a:solidFill>
                  <a:srgbClr val="89C7E9"/>
                </a:solidFill>
                <a:latin typeface="Coffee Service"/>
                <a:ea typeface="Coffee Service"/>
                <a:cs typeface="Coffee Service"/>
                <a:sym typeface="Coffee Service"/>
              </a:defRPr>
            </a:lvl1pPr>
          </a:lstStyle>
          <a:p>
            <a:pPr/>
            <a:r>
              <a:t>3.</a:t>
            </a:r>
          </a:p>
        </p:txBody>
      </p:sp>
      <p:sp>
        <p:nvSpPr>
          <p:cNvPr id="308" name="Shape 308"/>
          <p:cNvSpPr/>
          <p:nvPr/>
        </p:nvSpPr>
        <p:spPr>
          <a:xfrm>
            <a:off x="5676634" y="2763961"/>
            <a:ext cx="1651531" cy="1651531"/>
          </a:xfrm>
          <a:prstGeom prst="ellipse">
            <a:avLst/>
          </a:prstGeom>
          <a:ln w="38100">
            <a:solidFill>
              <a:srgbClr val="89C7E9"/>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310" name="IMG_2054_altered.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311" name="Shape 311"/>
          <p:cNvSpPr/>
          <p:nvPr/>
        </p:nvSpPr>
        <p:spPr>
          <a:xfrm>
            <a:off x="8619457" y="6682292"/>
            <a:ext cx="3225367" cy="185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90000"/>
              </a:lnSpc>
              <a:defRPr cap="all" sz="10500">
                <a:solidFill>
                  <a:srgbClr val="97BA1E"/>
                </a:solidFill>
                <a:latin typeface="Roboto Black"/>
                <a:ea typeface="Roboto Black"/>
                <a:cs typeface="Roboto Black"/>
                <a:sym typeface="Roboto Black"/>
              </a:defRPr>
            </a:lvl1pPr>
          </a:lstStyle>
          <a:p>
            <a:pPr/>
            <a:r>
              <a:t>TEXT</a:t>
            </a:r>
          </a:p>
        </p:txBody>
      </p:sp>
      <p:sp>
        <p:nvSpPr>
          <p:cNvPr id="312" name="Shape 312"/>
          <p:cNvSpPr/>
          <p:nvPr/>
        </p:nvSpPr>
        <p:spPr>
          <a:xfrm>
            <a:off x="6987443" y="7781115"/>
            <a:ext cx="5844035" cy="215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90000"/>
              </a:lnSpc>
              <a:defRPr sz="12300">
                <a:solidFill>
                  <a:srgbClr val="97BA1E"/>
                </a:solidFill>
                <a:latin typeface="Roboto Black"/>
                <a:ea typeface="Roboto Black"/>
                <a:cs typeface="Roboto Black"/>
                <a:sym typeface="Roboto Black"/>
              </a:defRPr>
            </a:lvl1pPr>
          </a:lstStyle>
          <a:p>
            <a:pPr/>
            <a:r>
              <a:t>IMAGES</a:t>
            </a:r>
          </a:p>
        </p:txBody>
      </p:sp>
      <p:sp>
        <p:nvSpPr>
          <p:cNvPr id="313" name="Shape 313"/>
          <p:cNvSpPr/>
          <p:nvPr/>
        </p:nvSpPr>
        <p:spPr>
          <a:xfrm>
            <a:off x="11871455" y="7245384"/>
            <a:ext cx="892132" cy="1155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6300">
                <a:solidFill>
                  <a:srgbClr val="8AC7E8"/>
                </a:solidFill>
                <a:latin typeface="Roboto Slab Regular"/>
                <a:ea typeface="Roboto Slab Regular"/>
                <a:cs typeface="Roboto Slab Regular"/>
                <a:sym typeface="Roboto Slab Regular"/>
              </a:defRPr>
            </a:lvl1pPr>
          </a:lstStyle>
          <a:p>
            <a:pPr/>
            <a:r>
              <a:t>in</a:t>
            </a:r>
          </a:p>
        </p:txBody>
      </p:sp>
      <p:sp>
        <p:nvSpPr>
          <p:cNvPr id="314" name="Shape 314"/>
          <p:cNvSpPr/>
          <p:nvPr/>
        </p:nvSpPr>
        <p:spPr>
          <a:xfrm rot="1910">
            <a:off x="7149792" y="7258986"/>
            <a:ext cx="1379221" cy="11284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300">
                <a:solidFill>
                  <a:srgbClr val="FFFFFF"/>
                </a:solidFill>
                <a:latin typeface="Coffee Service"/>
                <a:ea typeface="Coffee Service"/>
                <a:cs typeface="Coffee Service"/>
                <a:sym typeface="Coffee Service"/>
              </a:defRPr>
            </a:lvl1pPr>
          </a:lstStyle>
          <a:p>
            <a:pPr/>
            <a:r>
              <a:t>NO</a:t>
            </a:r>
          </a:p>
        </p:txBody>
      </p:sp>
    </p:spTree>
  </p:cSld>
  <p:clrMapOvr>
    <a:masterClrMapping/>
  </p:clrMapOvr>
  <p:transition xmlns:p14="http://schemas.microsoft.com/office/powerpoint/2010/main" spd="med" advClick="1" p14:dur="1000"/>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18" name="Shape 318"/>
          <p:cNvSpPr/>
          <p:nvPr/>
        </p:nvSpPr>
        <p:spPr>
          <a:xfrm>
            <a:off x="1294606" y="2020478"/>
            <a:ext cx="10415588"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cap="all" sz="12800">
                <a:solidFill>
                  <a:srgbClr val="97BA1E"/>
                </a:solidFill>
                <a:latin typeface="Roboto Black"/>
                <a:ea typeface="Roboto Black"/>
                <a:cs typeface="Roboto Black"/>
                <a:sym typeface="Roboto Black"/>
              </a:defRPr>
            </a:lvl1pPr>
          </a:lstStyle>
          <a:p>
            <a:pPr/>
            <a:r>
              <a:t>EVERY Image</a:t>
            </a:r>
          </a:p>
        </p:txBody>
      </p:sp>
      <p:sp>
        <p:nvSpPr>
          <p:cNvPr id="319" name="Shape 319"/>
          <p:cNvSpPr/>
          <p:nvPr/>
        </p:nvSpPr>
        <p:spPr>
          <a:xfrm>
            <a:off x="3534568" y="4814899"/>
            <a:ext cx="5935664"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‘alt’ TAG</a:t>
            </a:r>
          </a:p>
        </p:txBody>
      </p:sp>
      <p:grpSp>
        <p:nvGrpSpPr>
          <p:cNvPr id="325" name="Group 325"/>
          <p:cNvGrpSpPr/>
          <p:nvPr/>
        </p:nvGrpSpPr>
        <p:grpSpPr>
          <a:xfrm>
            <a:off x="1367857" y="3867851"/>
            <a:ext cx="10269086" cy="1155701"/>
            <a:chOff x="0" y="0"/>
            <a:chExt cx="10269085" cy="1155700"/>
          </a:xfrm>
        </p:grpSpPr>
        <p:sp>
          <p:nvSpPr>
            <p:cNvPr id="320" name="Shape 320"/>
            <p:cNvSpPr/>
            <p:nvPr/>
          </p:nvSpPr>
          <p:spPr>
            <a:xfrm>
              <a:off x="3095113" y="0"/>
              <a:ext cx="4078859" cy="1155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6300">
                  <a:solidFill>
                    <a:srgbClr val="8AC7E8"/>
                  </a:solidFill>
                  <a:latin typeface="Roboto Slab Regular"/>
                  <a:ea typeface="Roboto Slab Regular"/>
                  <a:cs typeface="Roboto Slab Regular"/>
                  <a:sym typeface="Roboto Slab Regular"/>
                </a:defRPr>
              </a:lvl1pPr>
            </a:lstStyle>
            <a:p>
              <a:pPr/>
              <a:r>
                <a:t>must have</a:t>
              </a:r>
            </a:p>
          </p:txBody>
        </p:sp>
        <p:sp>
          <p:nvSpPr>
            <p:cNvPr id="321" name="Shape 321"/>
            <p:cNvSpPr/>
            <p:nvPr/>
          </p:nvSpPr>
          <p:spPr>
            <a:xfrm>
              <a:off x="0" y="590550"/>
              <a:ext cx="2867969" cy="0"/>
            </a:xfrm>
            <a:prstGeom prst="line">
              <a:avLst/>
            </a:prstGeom>
            <a:noFill/>
            <a:ln w="38100" cap="flat">
              <a:solidFill>
                <a:srgbClr val="FFFFFF"/>
              </a:solidFill>
              <a:prstDash val="solid"/>
              <a:miter lim="400000"/>
            </a:ln>
            <a:effectLst/>
          </p:spPr>
          <p:txBody>
            <a:bodyPr wrap="square" lIns="50800" tIns="50800" rIns="50800" bIns="50800" numCol="1" anchor="ctr">
              <a:noAutofit/>
            </a:bodyPr>
            <a:lstStyle/>
            <a:p>
              <a:pPr>
                <a:defRPr sz="2400"/>
              </a:pPr>
            </a:p>
          </p:txBody>
        </p:sp>
        <p:sp>
          <p:nvSpPr>
            <p:cNvPr id="322" name="Shape 322"/>
            <p:cNvSpPr/>
            <p:nvPr/>
          </p:nvSpPr>
          <p:spPr>
            <a:xfrm>
              <a:off x="0" y="744493"/>
              <a:ext cx="2867969" cy="1"/>
            </a:xfrm>
            <a:prstGeom prst="line">
              <a:avLst/>
            </a:prstGeom>
            <a:noFill/>
            <a:ln w="38100" cap="flat">
              <a:solidFill>
                <a:srgbClr val="FFFFFF"/>
              </a:solidFill>
              <a:prstDash val="solid"/>
              <a:miter lim="400000"/>
            </a:ln>
            <a:effectLst/>
          </p:spPr>
          <p:txBody>
            <a:bodyPr wrap="square" lIns="50800" tIns="50800" rIns="50800" bIns="50800" numCol="1" anchor="ctr">
              <a:noAutofit/>
            </a:bodyPr>
            <a:lstStyle/>
            <a:p>
              <a:pPr>
                <a:defRPr sz="2400"/>
              </a:pPr>
            </a:p>
          </p:txBody>
        </p:sp>
        <p:sp>
          <p:nvSpPr>
            <p:cNvPr id="323" name="Shape 323"/>
            <p:cNvSpPr/>
            <p:nvPr/>
          </p:nvSpPr>
          <p:spPr>
            <a:xfrm>
              <a:off x="7401117" y="589778"/>
              <a:ext cx="2867969" cy="1"/>
            </a:xfrm>
            <a:prstGeom prst="line">
              <a:avLst/>
            </a:prstGeom>
            <a:noFill/>
            <a:ln w="38100" cap="flat">
              <a:solidFill>
                <a:srgbClr val="FFFFFF"/>
              </a:solidFill>
              <a:prstDash val="solid"/>
              <a:miter lim="400000"/>
            </a:ln>
            <a:effectLst/>
          </p:spPr>
          <p:txBody>
            <a:bodyPr wrap="square" lIns="50800" tIns="50800" rIns="50800" bIns="50800" numCol="1" anchor="ctr">
              <a:noAutofit/>
            </a:bodyPr>
            <a:lstStyle/>
            <a:p>
              <a:pPr>
                <a:defRPr sz="2400"/>
              </a:pPr>
            </a:p>
          </p:txBody>
        </p:sp>
        <p:sp>
          <p:nvSpPr>
            <p:cNvPr id="324" name="Shape 324"/>
            <p:cNvSpPr/>
            <p:nvPr/>
          </p:nvSpPr>
          <p:spPr>
            <a:xfrm>
              <a:off x="7401117" y="743721"/>
              <a:ext cx="2867969" cy="1"/>
            </a:xfrm>
            <a:prstGeom prst="line">
              <a:avLst/>
            </a:prstGeom>
            <a:noFill/>
            <a:ln w="38100" cap="flat">
              <a:solidFill>
                <a:srgbClr val="FFFFFF"/>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29" name="Shape 329"/>
          <p:cNvSpPr/>
          <p:nvPr/>
        </p:nvSpPr>
        <p:spPr>
          <a:xfrm>
            <a:off x="1308199" y="3233419"/>
            <a:ext cx="10388402" cy="32867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0000">
                <a:solidFill>
                  <a:srgbClr val="97BA1E"/>
                </a:solidFill>
                <a:latin typeface="Roboto Black"/>
                <a:ea typeface="Roboto Black"/>
                <a:cs typeface="Roboto Black"/>
                <a:sym typeface="Roboto Black"/>
              </a:defRPr>
            </a:lvl1pPr>
          </a:lstStyle>
          <a:p>
            <a:pPr/>
            <a:r>
              <a:t>&lt;img alt=“smiling student”&gt;</a:t>
            </a:r>
          </a:p>
        </p:txBody>
      </p:sp>
    </p:spTree>
  </p:cSld>
  <p:clrMapOvr>
    <a:masterClrMapping/>
  </p:clrMapOvr>
  <p:transition xmlns:p14="http://schemas.microsoft.com/office/powerpoint/2010/main" spd="med" advClick="1" p14:dur="1000"/>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33" name="Shape 333"/>
          <p:cNvSpPr/>
          <p:nvPr/>
        </p:nvSpPr>
        <p:spPr>
          <a:xfrm>
            <a:off x="1751582" y="5793066"/>
            <a:ext cx="9501635" cy="177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0000">
                <a:solidFill>
                  <a:srgbClr val="97BA1E"/>
                </a:solidFill>
                <a:latin typeface="Roboto Black"/>
                <a:ea typeface="Roboto Black"/>
                <a:cs typeface="Roboto Black"/>
                <a:sym typeface="Roboto Black"/>
              </a:defRPr>
            </a:lvl1pPr>
          </a:lstStyle>
          <a:p>
            <a:pPr/>
            <a:r>
              <a:t>&lt;img alt=“logo”&gt;</a:t>
            </a:r>
          </a:p>
        </p:txBody>
      </p:sp>
      <p:pic>
        <p:nvPicPr>
          <p:cNvPr id="334" name="pasted-image.pdf"/>
          <p:cNvPicPr>
            <a:picLocks noChangeAspect="1"/>
          </p:cNvPicPr>
          <p:nvPr/>
        </p:nvPicPr>
        <p:blipFill>
          <a:blip r:embed="rId3">
            <a:extLst/>
          </a:blip>
          <a:stretch>
            <a:fillRect/>
          </a:stretch>
        </p:blipFill>
        <p:spPr>
          <a:xfrm>
            <a:off x="5031987" y="1656091"/>
            <a:ext cx="2940826" cy="3627995"/>
          </a:xfrm>
          <a:prstGeom prst="rect">
            <a:avLst/>
          </a:prstGeom>
          <a:ln w="12700">
            <a:miter lim="400000"/>
          </a:ln>
        </p:spPr>
      </p:pic>
    </p:spTree>
  </p:cSld>
  <p:clrMapOvr>
    <a:masterClrMapping/>
  </p:clrMapOvr>
  <p:transition xmlns:p14="http://schemas.microsoft.com/office/powerpoint/2010/main" spd="med" advClick="1" p14:dur="1000"/>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338" name="pasted-image.pdf"/>
          <p:cNvPicPr>
            <a:picLocks noChangeAspect="1"/>
          </p:cNvPicPr>
          <p:nvPr/>
        </p:nvPicPr>
        <p:blipFill>
          <a:blip r:embed="rId3">
            <a:extLst/>
          </a:blip>
          <a:stretch>
            <a:fillRect/>
          </a:stretch>
        </p:blipFill>
        <p:spPr>
          <a:xfrm>
            <a:off x="5031987" y="659176"/>
            <a:ext cx="2940826" cy="3627995"/>
          </a:xfrm>
          <a:prstGeom prst="rect">
            <a:avLst/>
          </a:prstGeom>
          <a:ln w="12700">
            <a:miter lim="400000"/>
          </a:ln>
        </p:spPr>
      </p:pic>
      <p:sp>
        <p:nvSpPr>
          <p:cNvPr id="339" name="Shape 339"/>
          <p:cNvSpPr/>
          <p:nvPr/>
        </p:nvSpPr>
        <p:spPr>
          <a:xfrm>
            <a:off x="454297" y="4465109"/>
            <a:ext cx="12096206" cy="47955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0000">
                <a:solidFill>
                  <a:srgbClr val="97BA1E"/>
                </a:solidFill>
                <a:latin typeface="Roboto Black"/>
                <a:ea typeface="Roboto Black"/>
                <a:cs typeface="Roboto Black"/>
                <a:sym typeface="Roboto Black"/>
              </a:defRPr>
            </a:lvl1pPr>
          </a:lstStyle>
          <a:p>
            <a:pPr/>
            <a:r>
              <a:t>&lt;img alt=“Central Carolina Community College”&gt;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348" name="Group 348"/>
          <p:cNvGrpSpPr/>
          <p:nvPr/>
        </p:nvGrpSpPr>
        <p:grpSpPr>
          <a:xfrm>
            <a:off x="1189421" y="2304102"/>
            <a:ext cx="10625957" cy="5145396"/>
            <a:chOff x="0" y="0"/>
            <a:chExt cx="10625956" cy="5145394"/>
          </a:xfrm>
        </p:grpSpPr>
        <p:grpSp>
          <p:nvGrpSpPr>
            <p:cNvPr id="346" name="Group 346"/>
            <p:cNvGrpSpPr/>
            <p:nvPr/>
          </p:nvGrpSpPr>
          <p:grpSpPr>
            <a:xfrm>
              <a:off x="0" y="0"/>
              <a:ext cx="10625957" cy="2797480"/>
              <a:chOff x="0" y="0"/>
              <a:chExt cx="10625955" cy="2797479"/>
            </a:xfrm>
          </p:grpSpPr>
          <p:sp>
            <p:nvSpPr>
              <p:cNvPr id="343" name="Shape 343"/>
              <p:cNvSpPr/>
              <p:nvPr/>
            </p:nvSpPr>
            <p:spPr>
              <a:xfrm>
                <a:off x="8544669" y="964869"/>
                <a:ext cx="2081288" cy="146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8100">
                    <a:solidFill>
                      <a:srgbClr val="88C7EA"/>
                    </a:solidFill>
                    <a:latin typeface="Roboto Slab Bold"/>
                    <a:ea typeface="Roboto Slab Bold"/>
                    <a:cs typeface="Roboto Slab Bold"/>
                    <a:sym typeface="Roboto Slab Bold"/>
                  </a:defRPr>
                </a:lvl1pPr>
              </a:lstStyle>
              <a:p>
                <a:pPr/>
                <a:r>
                  <a:t>&lt;/a&gt;</a:t>
                </a:r>
              </a:p>
            </p:txBody>
          </p:sp>
          <p:pic>
            <p:nvPicPr>
              <p:cNvPr id="344" name="pasted-image.pdf"/>
              <p:cNvPicPr>
                <a:picLocks noChangeAspect="1"/>
              </p:cNvPicPr>
              <p:nvPr/>
            </p:nvPicPr>
            <p:blipFill>
              <a:blip r:embed="rId3">
                <a:extLst/>
              </a:blip>
              <a:stretch>
                <a:fillRect/>
              </a:stretch>
            </p:blipFill>
            <p:spPr>
              <a:xfrm>
                <a:off x="5409136" y="0"/>
                <a:ext cx="3047989" cy="2797480"/>
              </a:xfrm>
              <a:prstGeom prst="rect">
                <a:avLst/>
              </a:prstGeom>
              <a:ln w="12700" cap="flat">
                <a:noFill/>
                <a:miter lim="400000"/>
              </a:ln>
              <a:effectLst/>
            </p:spPr>
          </p:pic>
          <p:sp>
            <p:nvSpPr>
              <p:cNvPr id="345" name="Shape 345"/>
              <p:cNvSpPr/>
              <p:nvPr/>
            </p:nvSpPr>
            <p:spPr>
              <a:xfrm>
                <a:off x="0" y="964869"/>
                <a:ext cx="5321592" cy="1460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nSpc>
                    <a:spcPct val="90000"/>
                  </a:lnSpc>
                  <a:defRPr sz="8100">
                    <a:solidFill>
                      <a:srgbClr val="88C7EA"/>
                    </a:solidFill>
                    <a:latin typeface="Roboto Slab Bold"/>
                    <a:ea typeface="Roboto Slab Bold"/>
                    <a:cs typeface="Roboto Slab Bold"/>
                    <a:sym typeface="Roboto Slab Bold"/>
                  </a:defRPr>
                </a:lvl1pPr>
              </a:lstStyle>
              <a:p>
                <a:pPr/>
                <a:r>
                  <a:t>&lt;a href=“”&gt;</a:t>
                </a:r>
              </a:p>
            </p:txBody>
          </p:sp>
        </p:grpSp>
        <p:sp>
          <p:nvSpPr>
            <p:cNvPr id="347" name="Shape 347"/>
            <p:cNvSpPr/>
            <p:nvPr/>
          </p:nvSpPr>
          <p:spPr>
            <a:xfrm>
              <a:off x="488094" y="3507094"/>
              <a:ext cx="9649768" cy="163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9200">
                  <a:solidFill>
                    <a:srgbClr val="97BA1E"/>
                  </a:solidFill>
                  <a:latin typeface="Roboto Black"/>
                  <a:ea typeface="Roboto Black"/>
                  <a:cs typeface="Roboto Black"/>
                  <a:sym typeface="Roboto Black"/>
                </a:defRPr>
              </a:lvl1pPr>
            </a:lstStyle>
            <a:p>
              <a:pPr/>
              <a:r>
                <a:t>&lt;img alt=“house”&gt;</a:t>
              </a:r>
            </a:p>
          </p:txBody>
        </p:sp>
      </p:grpSp>
      <p:sp>
        <p:nvSpPr>
          <p:cNvPr id="349" name="Shape 349"/>
          <p:cNvSpPr/>
          <p:nvPr/>
        </p:nvSpPr>
        <p:spPr>
          <a:xfrm>
            <a:off x="526231" y="6847678"/>
            <a:ext cx="11952338" cy="1638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9200">
                <a:solidFill>
                  <a:srgbClr val="97BA1E"/>
                </a:solidFill>
                <a:latin typeface="Roboto Black"/>
                <a:ea typeface="Roboto Black"/>
                <a:cs typeface="Roboto Black"/>
                <a:sym typeface="Roboto Black"/>
              </a:defRPr>
            </a:lvl1pPr>
          </a:lstStyle>
          <a:p>
            <a:pPr/>
            <a:r>
              <a:t>&lt;img alt=“homepage”&gt;</a:t>
            </a:r>
          </a:p>
        </p:txBody>
      </p:sp>
      <p:grpSp>
        <p:nvGrpSpPr>
          <p:cNvPr id="352" name="Group 352"/>
          <p:cNvGrpSpPr/>
          <p:nvPr/>
        </p:nvGrpSpPr>
        <p:grpSpPr>
          <a:xfrm>
            <a:off x="2764693" y="4843601"/>
            <a:ext cx="7475414" cy="990328"/>
            <a:chOff x="0" y="0"/>
            <a:chExt cx="7475413" cy="990326"/>
          </a:xfrm>
        </p:grpSpPr>
        <p:sp>
          <p:nvSpPr>
            <p:cNvPr id="350" name="Shape 350"/>
            <p:cNvSpPr/>
            <p:nvPr/>
          </p:nvSpPr>
          <p:spPr>
            <a:xfrm flipV="1">
              <a:off x="-1" y="0"/>
              <a:ext cx="7475414" cy="990327"/>
            </a:xfrm>
            <a:prstGeom prst="line">
              <a:avLst/>
            </a:prstGeom>
            <a:noFill/>
            <a:ln w="88900" cap="flat">
              <a:solidFill>
                <a:srgbClr val="B21707"/>
              </a:solidFill>
              <a:prstDash val="solid"/>
              <a:miter lim="400000"/>
            </a:ln>
            <a:effectLst/>
          </p:spPr>
          <p:txBody>
            <a:bodyPr wrap="square" lIns="50800" tIns="50800" rIns="50800" bIns="50800" numCol="1" anchor="ctr">
              <a:noAutofit/>
            </a:bodyPr>
            <a:lstStyle/>
            <a:p>
              <a:pPr>
                <a:defRPr sz="2400"/>
              </a:pPr>
            </a:p>
          </p:txBody>
        </p:sp>
        <p:sp>
          <p:nvSpPr>
            <p:cNvPr id="351" name="Shape 351"/>
            <p:cNvSpPr/>
            <p:nvPr/>
          </p:nvSpPr>
          <p:spPr>
            <a:xfrm flipH="1" flipV="1">
              <a:off x="0" y="-1"/>
              <a:ext cx="7475414" cy="990328"/>
            </a:xfrm>
            <a:prstGeom prst="line">
              <a:avLst/>
            </a:prstGeom>
            <a:noFill/>
            <a:ln w="88900" cap="flat">
              <a:solidFill>
                <a:srgbClr val="B21707"/>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fill="hold">
                                  <p:stCondLst>
                                    <p:cond delay="0"/>
                                  </p:stCondLst>
                                  <p:childTnLst>
                                    <p:animMotion path="M 0.000000 0.000000 C 0.000387 -0.025580 0.000551 -0.051164 0.000490 -0.076749 C 0.000445 -0.095369 0.000282 -0.113988 0.000000 -0.132604" origin="layout" pathEditMode="relative">
                                      <p:cBhvr>
                                        <p:cTn id="6" dur="1000" fill="hold"/>
                                        <p:tgtEl>
                                          <p:spTgt spid="348"/>
                                        </p:tgtEl>
                                        <p:attrNameLst>
                                          <p:attrName>ppt_x</p:attrName>
                                          <p:attrName>ppt_y</p:attrName>
                                        </p:attrNameLst>
                                      </p:cBhvr>
                                    </p:animMotion>
                                  </p:childTnLst>
                                </p:cTn>
                              </p:par>
                            </p:childTnLst>
                          </p:cTn>
                        </p:par>
                        <p:par>
                          <p:cTn id="7" fill="hold">
                            <p:stCondLst>
                              <p:cond delay="1000"/>
                            </p:stCondLst>
                            <p:childTnLst>
                              <p:par>
                                <p:cTn id="8" presetClass="entr" nodeType="afterEffect" presetSubtype="8" presetID="22" grpId="2" fill="hold">
                                  <p:stCondLst>
                                    <p:cond delay="0"/>
                                  </p:stCondLst>
                                  <p:iterate type="el" backwards="0">
                                    <p:tmAbs val="0"/>
                                  </p:iterate>
                                  <p:childTnLst>
                                    <p:set>
                                      <p:cBhvr>
                                        <p:cTn id="9" fill="hold"/>
                                        <p:tgtEl>
                                          <p:spTgt spid="352"/>
                                        </p:tgtEl>
                                        <p:attrNameLst>
                                          <p:attrName>style.visibility</p:attrName>
                                        </p:attrNameLst>
                                      </p:cBhvr>
                                      <p:to>
                                        <p:strVal val="visible"/>
                                      </p:to>
                                    </p:set>
                                    <p:animEffect filter="wipe(left)" transition="in">
                                      <p:cBhvr>
                                        <p:cTn id="10" dur="1000"/>
                                        <p:tgtEl>
                                          <p:spTgt spid="352"/>
                                        </p:tgtEl>
                                      </p:cBhvr>
                                    </p:animEffect>
                                  </p:childTnLst>
                                </p:cTn>
                              </p:par>
                            </p:childTnLst>
                          </p:cTn>
                        </p:par>
                        <p:par>
                          <p:cTn id="11" fill="hold">
                            <p:stCondLst>
                              <p:cond delay="2000"/>
                            </p:stCondLst>
                            <p:childTnLst>
                              <p:par>
                                <p:cTn id="12" presetClass="entr" nodeType="afterEffect" presetSubtype="8" presetID="2" grpId="3" fill="hold">
                                  <p:stCondLst>
                                    <p:cond delay="0"/>
                                  </p:stCondLst>
                                  <p:iterate type="el" backwards="0">
                                    <p:tmAbs val="0"/>
                                  </p:iterate>
                                  <p:childTnLst>
                                    <p:set>
                                      <p:cBhvr>
                                        <p:cTn id="13" fill="hold"/>
                                        <p:tgtEl>
                                          <p:spTgt spid="349"/>
                                        </p:tgtEl>
                                        <p:attrNameLst>
                                          <p:attrName>style.visibility</p:attrName>
                                        </p:attrNameLst>
                                      </p:cBhvr>
                                      <p:to>
                                        <p:strVal val="visible"/>
                                      </p:to>
                                    </p:set>
                                    <p:anim calcmode="lin" valueType="num">
                                      <p:cBhvr>
                                        <p:cTn id="14" dur="1000" fill="hold"/>
                                        <p:tgtEl>
                                          <p:spTgt spid="349"/>
                                        </p:tgtEl>
                                        <p:attrNameLst>
                                          <p:attrName>ppt_x</p:attrName>
                                        </p:attrNameLst>
                                      </p:cBhvr>
                                      <p:tavLst>
                                        <p:tav tm="0">
                                          <p:val>
                                            <p:strVal val="0-#ppt_w/2"/>
                                          </p:val>
                                        </p:tav>
                                        <p:tav tm="100000">
                                          <p:val>
                                            <p:strVal val="#ppt_x"/>
                                          </p:val>
                                        </p:tav>
                                      </p:tavLst>
                                    </p:anim>
                                    <p:anim calcmode="lin" valueType="num">
                                      <p:cBhvr>
                                        <p:cTn id="15" dur="1000" fill="hold"/>
                                        <p:tgtEl>
                                          <p:spTgt spid="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2"/>
      <p:bldP build="whole" bldLvl="1" animBg="1" rev="0" advAuto="0" spid="349" grpId="3"/>
    </p:bldLst>
  </p:timing>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56" name="Shape 356"/>
          <p:cNvSpPr/>
          <p:nvPr/>
        </p:nvSpPr>
        <p:spPr>
          <a:xfrm>
            <a:off x="-6212" y="4516948"/>
            <a:ext cx="13017225" cy="203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11500" u="sng">
                <a:solidFill>
                  <a:srgbClr val="97BA1E"/>
                </a:solidFill>
                <a:latin typeface="Roboto Black"/>
                <a:ea typeface="Roboto Black"/>
                <a:cs typeface="Roboto Black"/>
                <a:sym typeface="Roboto Black"/>
              </a:defRPr>
            </a:lvl1pPr>
          </a:lstStyle>
          <a:p>
            <a:pPr/>
            <a:r>
              <a:t>BOOK REQUEST</a:t>
            </a:r>
          </a:p>
        </p:txBody>
      </p:sp>
      <p:pic>
        <p:nvPicPr>
          <p:cNvPr id="357" name="pasted-image.pdf"/>
          <p:cNvPicPr>
            <a:picLocks noChangeAspect="1"/>
          </p:cNvPicPr>
          <p:nvPr/>
        </p:nvPicPr>
        <p:blipFill>
          <a:blip r:embed="rId3">
            <a:extLst/>
          </a:blip>
          <a:stretch>
            <a:fillRect/>
          </a:stretch>
        </p:blipFill>
        <p:spPr>
          <a:xfrm>
            <a:off x="5235383" y="1474208"/>
            <a:ext cx="2534034" cy="2862404"/>
          </a:xfrm>
          <a:prstGeom prst="rect">
            <a:avLst/>
          </a:prstGeom>
          <a:ln w="12700">
            <a:miter lim="400000"/>
          </a:ln>
        </p:spPr>
      </p:pic>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pic>
        <p:nvPicPr>
          <p:cNvPr id="361" name="pasted-image.pdf"/>
          <p:cNvPicPr>
            <a:picLocks noChangeAspect="1"/>
          </p:cNvPicPr>
          <p:nvPr/>
        </p:nvPicPr>
        <p:blipFill>
          <a:blip r:embed="rId3">
            <a:extLst/>
          </a:blip>
          <a:stretch>
            <a:fillRect/>
          </a:stretch>
        </p:blipFill>
        <p:spPr>
          <a:xfrm rot="16200000">
            <a:off x="3388003" y="928930"/>
            <a:ext cx="6228794" cy="5378441"/>
          </a:xfrm>
          <a:prstGeom prst="rect">
            <a:avLst/>
          </a:prstGeom>
          <a:ln w="12700">
            <a:miter lim="400000"/>
          </a:ln>
        </p:spPr>
      </p:pic>
      <p:sp>
        <p:nvSpPr>
          <p:cNvPr id="362" name="Shape 362"/>
          <p:cNvSpPr/>
          <p:nvPr/>
        </p:nvSpPr>
        <p:spPr>
          <a:xfrm>
            <a:off x="705435" y="6726016"/>
            <a:ext cx="11396388" cy="2733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nSpc>
                <a:spcPct val="90000"/>
              </a:lnSpc>
              <a:defRPr sz="5600">
                <a:solidFill>
                  <a:srgbClr val="97BA1E"/>
                </a:solidFill>
                <a:latin typeface="Roboto Black"/>
                <a:ea typeface="Roboto Black"/>
                <a:cs typeface="Roboto Black"/>
                <a:sym typeface="Roboto Black"/>
              </a:defRPr>
            </a:lvl1pPr>
          </a:lstStyle>
          <a:p>
            <a:pPr/>
            <a:r>
              <a:t>Charging the phone: Connect the phone to a power outlet using the cable and power adaptor provided.</a:t>
            </a:r>
          </a:p>
        </p:txBody>
      </p:sp>
      <p:sp>
        <p:nvSpPr>
          <p:cNvPr id="363" name="Shape 363"/>
          <p:cNvSpPr/>
          <p:nvPr/>
        </p:nvSpPr>
        <p:spPr>
          <a:xfrm>
            <a:off x="0" y="9468316"/>
            <a:ext cx="13004801" cy="266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ct val="90000"/>
              </a:lnSpc>
              <a:defRPr sz="1000">
                <a:solidFill>
                  <a:srgbClr val="BBBCBD"/>
                </a:solidFill>
                <a:latin typeface="Roboto Black"/>
                <a:ea typeface="Roboto Black"/>
                <a:cs typeface="Roboto Black"/>
                <a:sym typeface="Roboto Black"/>
              </a:defRPr>
            </a:pPr>
            <a:r>
              <a:t>source: WAI Quick Start Guide, </a:t>
            </a:r>
            <a:r>
              <a:rPr u="sng">
                <a:hlinkClick r:id="rId4" invalidUrl="" action="" tgtFrame="" tooltip="" history="1" highlightClick="0" endSnd="0"/>
              </a:rPr>
              <a:t>http://w3c.github.io/wai-quick-start/writing.html</a:t>
            </a:r>
          </a:p>
        </p:txBody>
      </p:sp>
    </p:spTree>
  </p:cSld>
  <p:clrMapOvr>
    <a:masterClrMapping/>
  </p:clrMapOvr>
  <p:transition xmlns:p14="http://schemas.microsoft.com/office/powerpoint/2010/main" spd="med" advClick="1" p14:dur="1000"/>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67" name="Shape 367"/>
          <p:cNvSpPr/>
          <p:nvPr/>
        </p:nvSpPr>
        <p:spPr>
          <a:xfrm>
            <a:off x="3666331" y="4472349"/>
            <a:ext cx="5672138"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cap="all" sz="12800">
                <a:solidFill>
                  <a:srgbClr val="97BA1E"/>
                </a:solidFill>
                <a:latin typeface="Roboto Black"/>
                <a:ea typeface="Roboto Black"/>
                <a:cs typeface="Roboto Black"/>
                <a:sym typeface="Roboto Black"/>
              </a:defRPr>
            </a:lvl1pPr>
          </a:lstStyle>
          <a:p>
            <a:pPr/>
            <a:r>
              <a:t>FORMS</a:t>
            </a:r>
          </a:p>
        </p:txBody>
      </p:sp>
      <p:sp>
        <p:nvSpPr>
          <p:cNvPr id="368" name="Shape 368"/>
          <p:cNvSpPr/>
          <p:nvPr/>
        </p:nvSpPr>
        <p:spPr>
          <a:xfrm>
            <a:off x="5927496" y="3022603"/>
            <a:ext cx="1149808" cy="14949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cap="all" sz="11200">
                <a:solidFill>
                  <a:srgbClr val="89C7E9"/>
                </a:solidFill>
                <a:latin typeface="Coffee Service"/>
                <a:ea typeface="Coffee Service"/>
                <a:cs typeface="Coffee Service"/>
                <a:sym typeface="Coffee Service"/>
              </a:defRPr>
            </a:lvl1pPr>
          </a:lstStyle>
          <a:p>
            <a:pPr/>
            <a:r>
              <a:t>4.</a:t>
            </a:r>
          </a:p>
        </p:txBody>
      </p:sp>
      <p:sp>
        <p:nvSpPr>
          <p:cNvPr id="369" name="Shape 369"/>
          <p:cNvSpPr/>
          <p:nvPr/>
        </p:nvSpPr>
        <p:spPr>
          <a:xfrm>
            <a:off x="5676634" y="2763961"/>
            <a:ext cx="1651531" cy="1651531"/>
          </a:xfrm>
          <a:prstGeom prst="ellipse">
            <a:avLst/>
          </a:prstGeom>
          <a:ln w="38100">
            <a:solidFill>
              <a:srgbClr val="89C7E9"/>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71" name="Shape 371"/>
          <p:cNvSpPr/>
          <p:nvPr/>
        </p:nvSpPr>
        <p:spPr>
          <a:xfrm>
            <a:off x="4048918" y="2472076"/>
            <a:ext cx="4906964"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Labels</a:t>
            </a:r>
          </a:p>
        </p:txBody>
      </p:sp>
      <p:sp>
        <p:nvSpPr>
          <p:cNvPr id="372" name="Shape 372"/>
          <p:cNvSpPr/>
          <p:nvPr/>
        </p:nvSpPr>
        <p:spPr>
          <a:xfrm>
            <a:off x="115217" y="4690994"/>
            <a:ext cx="12774366" cy="179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90000"/>
              </a:lnSpc>
              <a:defRPr sz="5300">
                <a:solidFill>
                  <a:srgbClr val="BBBCBE"/>
                </a:solidFill>
                <a:latin typeface="Roboto Medium"/>
                <a:ea typeface="Roboto Medium"/>
                <a:cs typeface="Roboto Medium"/>
                <a:sym typeface="Roboto Medium"/>
              </a:defRPr>
            </a:pPr>
            <a:r>
              <a:t>&lt;label for="username"&gt;Username&lt;/label&gt;</a:t>
            </a:r>
          </a:p>
          <a:p>
            <a:pPr algn="l">
              <a:lnSpc>
                <a:spcPct val="90000"/>
              </a:lnSpc>
              <a:defRPr sz="5300">
                <a:solidFill>
                  <a:srgbClr val="BBBCBE"/>
                </a:solidFill>
                <a:latin typeface="Roboto Medium"/>
                <a:ea typeface="Roboto Medium"/>
                <a:cs typeface="Roboto Medium"/>
                <a:sym typeface="Roboto Medium"/>
              </a:defRPr>
            </a:pPr>
            <a:r>
              <a:t>&lt;input type="text" id=“username" /&gt;</a:t>
            </a:r>
          </a:p>
        </p:txBody>
      </p:sp>
    </p:spTree>
  </p:cSld>
  <p:clrMapOvr>
    <a:masterClrMapping/>
  </p:clrMapOvr>
  <p:transition xmlns:p14="http://schemas.microsoft.com/office/powerpoint/2010/main" spd="med" advClick="1" p14:dur="1000"/>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380" name="Group 380"/>
          <p:cNvGrpSpPr/>
          <p:nvPr/>
        </p:nvGrpSpPr>
        <p:grpSpPr>
          <a:xfrm>
            <a:off x="1157036" y="2939074"/>
            <a:ext cx="10690728" cy="1790701"/>
            <a:chOff x="0" y="0"/>
            <a:chExt cx="10690727" cy="1790700"/>
          </a:xfrm>
        </p:grpSpPr>
        <p:grpSp>
          <p:nvGrpSpPr>
            <p:cNvPr id="378" name="Group 378"/>
            <p:cNvGrpSpPr/>
            <p:nvPr/>
          </p:nvGrpSpPr>
          <p:grpSpPr>
            <a:xfrm>
              <a:off x="3961479" y="260350"/>
              <a:ext cx="6729249" cy="1270000"/>
              <a:chOff x="0" y="0"/>
              <a:chExt cx="6729247" cy="1270000"/>
            </a:xfrm>
          </p:grpSpPr>
          <p:sp>
            <p:nvSpPr>
              <p:cNvPr id="376" name="Shape 376"/>
              <p:cNvSpPr/>
              <p:nvPr/>
            </p:nvSpPr>
            <p:spPr>
              <a:xfrm>
                <a:off x="0" y="0"/>
                <a:ext cx="6729248" cy="1270000"/>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377" name="Shape 377"/>
              <p:cNvSpPr/>
              <p:nvPr/>
            </p:nvSpPr>
            <p:spPr>
              <a:xfrm>
                <a:off x="0" y="0"/>
                <a:ext cx="6729248" cy="1270000"/>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grpSp>
        <p:sp>
          <p:nvSpPr>
            <p:cNvPr id="379" name="Shape 379"/>
            <p:cNvSpPr/>
            <p:nvPr/>
          </p:nvSpPr>
          <p:spPr>
            <a:xfrm>
              <a:off x="0" y="0"/>
              <a:ext cx="3482014" cy="1790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0100">
                  <a:solidFill>
                    <a:srgbClr val="FFFFFF"/>
                  </a:solidFill>
                  <a:latin typeface="Roboto Black"/>
                  <a:ea typeface="Roboto Black"/>
                  <a:cs typeface="Roboto Black"/>
                  <a:sym typeface="Roboto Black"/>
                </a:defRPr>
              </a:lvl1pPr>
            </a:lstStyle>
            <a:p>
              <a:pPr/>
              <a:r>
                <a:t>Name</a:t>
              </a:r>
            </a:p>
          </p:txBody>
        </p:sp>
      </p:grpSp>
      <p:sp>
        <p:nvSpPr>
          <p:cNvPr id="381" name="Shape 381"/>
          <p:cNvSpPr/>
          <p:nvPr/>
        </p:nvSpPr>
        <p:spPr>
          <a:xfrm>
            <a:off x="1429373" y="5023825"/>
            <a:ext cx="10146054" cy="179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90000"/>
              </a:lnSpc>
              <a:defRPr sz="5300">
                <a:solidFill>
                  <a:srgbClr val="BBBCBE"/>
                </a:solidFill>
                <a:latin typeface="Roboto Medium"/>
                <a:ea typeface="Roboto Medium"/>
                <a:cs typeface="Roboto Medium"/>
                <a:sym typeface="Roboto Medium"/>
              </a:defRPr>
            </a:pPr>
            <a:r>
              <a:t>&lt;label for="name"&gt;Name&lt;/label&gt;</a:t>
            </a:r>
          </a:p>
          <a:p>
            <a:pPr algn="l">
              <a:lnSpc>
                <a:spcPct val="90000"/>
              </a:lnSpc>
              <a:defRPr sz="5300">
                <a:solidFill>
                  <a:srgbClr val="BBBCBE"/>
                </a:solidFill>
                <a:latin typeface="Roboto Medium"/>
                <a:ea typeface="Roboto Medium"/>
                <a:cs typeface="Roboto Medium"/>
                <a:sym typeface="Roboto Medium"/>
              </a:defRPr>
            </a:pPr>
            <a:r>
              <a:t>&lt;input type="text" id=“name" /&gt;</a:t>
            </a:r>
          </a:p>
        </p:txBody>
      </p:sp>
    </p:spTree>
  </p:cSld>
  <p:clrMapOvr>
    <a:masterClrMapping/>
  </p:clrMapOvr>
  <p:transition xmlns:p14="http://schemas.microsoft.com/office/powerpoint/2010/main" spd="med" advClick="1" p14:dur="1000"/>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385" name="Shape 385"/>
          <p:cNvSpPr/>
          <p:nvPr/>
        </p:nvSpPr>
        <p:spPr>
          <a:xfrm>
            <a:off x="1152697" y="2350859"/>
            <a:ext cx="4946006" cy="212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lnSpc>
                <a:spcPct val="90000"/>
              </a:lnSpc>
              <a:defRPr sz="12000">
                <a:solidFill>
                  <a:srgbClr val="FFFFFF"/>
                </a:solidFill>
                <a:latin typeface="Roboto Black"/>
                <a:ea typeface="Roboto Black"/>
                <a:cs typeface="Roboto Black"/>
                <a:sym typeface="Roboto Black"/>
              </a:defRPr>
            </a:lvl1pPr>
          </a:lstStyle>
          <a:p>
            <a:pPr/>
            <a:r>
              <a:t>Phone:</a:t>
            </a:r>
          </a:p>
        </p:txBody>
      </p:sp>
      <p:grpSp>
        <p:nvGrpSpPr>
          <p:cNvPr id="395" name="Group 395"/>
          <p:cNvGrpSpPr/>
          <p:nvPr/>
        </p:nvGrpSpPr>
        <p:grpSpPr>
          <a:xfrm>
            <a:off x="1049674" y="3838431"/>
            <a:ext cx="10497376" cy="2743201"/>
            <a:chOff x="0" y="0"/>
            <a:chExt cx="10497375" cy="2743200"/>
          </a:xfrm>
        </p:grpSpPr>
        <p:sp>
          <p:nvSpPr>
            <p:cNvPr id="386" name="Shape 386"/>
            <p:cNvSpPr/>
            <p:nvPr/>
          </p:nvSpPr>
          <p:spPr>
            <a:xfrm>
              <a:off x="730093" y="972900"/>
              <a:ext cx="2492112" cy="1270001"/>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387" name="Shape 387"/>
            <p:cNvSpPr/>
            <p:nvPr/>
          </p:nvSpPr>
          <p:spPr>
            <a:xfrm>
              <a:off x="730093" y="972900"/>
              <a:ext cx="2492112" cy="1270001"/>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388" name="Shape 388"/>
            <p:cNvSpPr/>
            <p:nvPr/>
          </p:nvSpPr>
          <p:spPr>
            <a:xfrm>
              <a:off x="4420938" y="908693"/>
              <a:ext cx="2492112" cy="1270001"/>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389" name="Shape 389"/>
            <p:cNvSpPr/>
            <p:nvPr/>
          </p:nvSpPr>
          <p:spPr>
            <a:xfrm>
              <a:off x="4420938" y="908693"/>
              <a:ext cx="2492112" cy="1270001"/>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390" name="Shape 390"/>
            <p:cNvSpPr/>
            <p:nvPr/>
          </p:nvSpPr>
          <p:spPr>
            <a:xfrm>
              <a:off x="0" y="0"/>
              <a:ext cx="822096" cy="2743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5700">
                  <a:solidFill>
                    <a:srgbClr val="FFFFFF"/>
                  </a:solidFill>
                  <a:latin typeface="Roboto Black"/>
                  <a:ea typeface="Roboto Black"/>
                  <a:cs typeface="Roboto Black"/>
                  <a:sym typeface="Roboto Black"/>
                </a:defRPr>
              </a:lvl1pPr>
            </a:lstStyle>
            <a:p>
              <a:pPr/>
              <a:r>
                <a:t>(</a:t>
              </a:r>
            </a:p>
          </p:txBody>
        </p:sp>
        <p:sp>
          <p:nvSpPr>
            <p:cNvPr id="391" name="Shape 391"/>
            <p:cNvSpPr/>
            <p:nvPr/>
          </p:nvSpPr>
          <p:spPr>
            <a:xfrm>
              <a:off x="3159479" y="0"/>
              <a:ext cx="821123" cy="274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5700">
                  <a:solidFill>
                    <a:srgbClr val="FFFFFF"/>
                  </a:solidFill>
                  <a:latin typeface="Roboto Black"/>
                  <a:ea typeface="Roboto Black"/>
                  <a:cs typeface="Roboto Black"/>
                  <a:sym typeface="Roboto Black"/>
                </a:defRPr>
              </a:lvl1pPr>
            </a:lstStyle>
            <a:p>
              <a:pPr/>
              <a:r>
                <a:t>)</a:t>
              </a:r>
            </a:p>
          </p:txBody>
        </p:sp>
        <p:sp>
          <p:nvSpPr>
            <p:cNvPr id="392" name="Shape 392"/>
            <p:cNvSpPr/>
            <p:nvPr/>
          </p:nvSpPr>
          <p:spPr>
            <a:xfrm>
              <a:off x="8005264" y="908693"/>
              <a:ext cx="2492112" cy="1270001"/>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393" name="Shape 393"/>
            <p:cNvSpPr/>
            <p:nvPr/>
          </p:nvSpPr>
          <p:spPr>
            <a:xfrm>
              <a:off x="8005264" y="908693"/>
              <a:ext cx="2492112" cy="1270001"/>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394" name="Shape 394"/>
            <p:cNvSpPr/>
            <p:nvPr/>
          </p:nvSpPr>
          <p:spPr>
            <a:xfrm>
              <a:off x="6941354" y="0"/>
              <a:ext cx="1010972" cy="2743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5700">
                  <a:solidFill>
                    <a:srgbClr val="FFFFFF"/>
                  </a:solidFill>
                  <a:latin typeface="Roboto Black"/>
                  <a:ea typeface="Roboto Black"/>
                  <a:cs typeface="Roboto Black"/>
                  <a:sym typeface="Roboto Black"/>
                </a:defRPr>
              </a:lvl1pPr>
            </a:lstStyle>
            <a:p>
              <a:pPr/>
              <a:r>
                <a:t>-</a:t>
              </a:r>
            </a:p>
          </p:txBody>
        </p:sp>
      </p:grpSp>
    </p:spTree>
  </p:cSld>
  <p:clrMapOvr>
    <a:masterClrMapping/>
  </p:clrMapOvr>
  <p:transition xmlns:p14="http://schemas.microsoft.com/office/powerpoint/2010/main" spd="med" advClick="1" p14:dur="1000"/>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410" name="Group 410"/>
          <p:cNvGrpSpPr/>
          <p:nvPr/>
        </p:nvGrpSpPr>
        <p:grpSpPr>
          <a:xfrm>
            <a:off x="3576399" y="-46590"/>
            <a:ext cx="5852002" cy="2358541"/>
            <a:chOff x="0" y="0"/>
            <a:chExt cx="5852001" cy="2358540"/>
          </a:xfrm>
        </p:grpSpPr>
        <p:sp>
          <p:nvSpPr>
            <p:cNvPr id="399" name="Shape 399"/>
            <p:cNvSpPr/>
            <p:nvPr/>
          </p:nvSpPr>
          <p:spPr>
            <a:xfrm>
              <a:off x="57432" y="0"/>
              <a:ext cx="5781997" cy="11823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lnSpc>
                  <a:spcPct val="90000"/>
                </a:lnSpc>
                <a:defRPr sz="6600">
                  <a:solidFill>
                    <a:srgbClr val="FFFFFF"/>
                  </a:solidFill>
                  <a:latin typeface="Roboto Black"/>
                  <a:ea typeface="Roboto Black"/>
                  <a:cs typeface="Roboto Black"/>
                  <a:sym typeface="Roboto Black"/>
                </a:defRPr>
              </a:lvl1pPr>
            </a:lstStyle>
            <a:p>
              <a:pPr/>
              <a:r>
                <a:t>Phone:</a:t>
              </a:r>
            </a:p>
          </p:txBody>
        </p:sp>
        <p:grpSp>
          <p:nvGrpSpPr>
            <p:cNvPr id="409" name="Group 409"/>
            <p:cNvGrpSpPr/>
            <p:nvPr/>
          </p:nvGrpSpPr>
          <p:grpSpPr>
            <a:xfrm>
              <a:off x="0" y="829280"/>
              <a:ext cx="5852002" cy="1529261"/>
              <a:chOff x="0" y="0"/>
              <a:chExt cx="5852001" cy="1529259"/>
            </a:xfrm>
          </p:grpSpPr>
          <p:sp>
            <p:nvSpPr>
              <p:cNvPr id="400" name="Shape 400"/>
              <p:cNvSpPr/>
              <p:nvPr/>
            </p:nvSpPr>
            <p:spPr>
              <a:xfrm>
                <a:off x="407007" y="542365"/>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01" name="Shape 401"/>
              <p:cNvSpPr/>
              <p:nvPr/>
            </p:nvSpPr>
            <p:spPr>
              <a:xfrm>
                <a:off x="407007" y="542365"/>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02" name="Shape 402"/>
              <p:cNvSpPr/>
              <p:nvPr/>
            </p:nvSpPr>
            <p:spPr>
              <a:xfrm>
                <a:off x="2464553" y="506571"/>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03" name="Shape 403"/>
              <p:cNvSpPr/>
              <p:nvPr/>
            </p:nvSpPr>
            <p:spPr>
              <a:xfrm>
                <a:off x="2464553" y="506571"/>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04" name="Shape 404"/>
              <p:cNvSpPr/>
              <p:nvPr/>
            </p:nvSpPr>
            <p:spPr>
              <a:xfrm>
                <a:off x="0" y="0"/>
                <a:ext cx="458296"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sp>
            <p:nvSpPr>
              <p:cNvPr id="405" name="Shape 405"/>
              <p:cNvSpPr/>
              <p:nvPr/>
            </p:nvSpPr>
            <p:spPr>
              <a:xfrm>
                <a:off x="1761324" y="0"/>
                <a:ext cx="457754"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sp>
            <p:nvSpPr>
              <p:cNvPr id="406" name="Shape 406"/>
              <p:cNvSpPr/>
              <p:nvPr/>
            </p:nvSpPr>
            <p:spPr>
              <a:xfrm>
                <a:off x="4462717" y="506571"/>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07" name="Shape 407"/>
              <p:cNvSpPr/>
              <p:nvPr/>
            </p:nvSpPr>
            <p:spPr>
              <a:xfrm>
                <a:off x="4462717" y="506571"/>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08" name="Shape 408"/>
              <p:cNvSpPr/>
              <p:nvPr/>
            </p:nvSpPr>
            <p:spPr>
              <a:xfrm>
                <a:off x="3869616" y="0"/>
                <a:ext cx="563590"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grpSp>
      </p:grpSp>
      <p:sp>
        <p:nvSpPr>
          <p:cNvPr id="411" name="Shape 411"/>
          <p:cNvSpPr/>
          <p:nvPr/>
        </p:nvSpPr>
        <p:spPr>
          <a:xfrm>
            <a:off x="418752" y="2039183"/>
            <a:ext cx="12167295" cy="7355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80000"/>
              </a:lnSpc>
              <a:spcBef>
                <a:spcPts val="2100"/>
              </a:spcBef>
              <a:defRPr sz="4800">
                <a:solidFill>
                  <a:srgbClr val="BBBCBE"/>
                </a:solidFill>
                <a:latin typeface="Roboto Medium"/>
                <a:ea typeface="Roboto Medium"/>
                <a:cs typeface="Roboto Medium"/>
                <a:sym typeface="Roboto Medium"/>
              </a:defRPr>
            </a:pPr>
            <a:r>
              <a:t>&lt;fieldset&gt;</a:t>
            </a:r>
          </a:p>
          <a:p>
            <a:pPr lvl="2" algn="l">
              <a:lnSpc>
                <a:spcPct val="80000"/>
              </a:lnSpc>
              <a:spcBef>
                <a:spcPts val="2100"/>
              </a:spcBef>
              <a:defRPr sz="4800">
                <a:solidFill>
                  <a:srgbClr val="BBBCBE"/>
                </a:solidFill>
                <a:latin typeface="Roboto Medium"/>
                <a:ea typeface="Roboto Medium"/>
                <a:cs typeface="Roboto Medium"/>
                <a:sym typeface="Roboto Medium"/>
              </a:defRPr>
            </a:pPr>
            <a:r>
              <a:t>&lt;legend&gt;Phone:&lt;/legend&gt;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for=“areacode"&gt;Area Code&lt;/label&gt;</a:t>
            </a:r>
            <a:br/>
            <a:r>
              <a:t>&lt;input type="text" id=“areacode" /&gt;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for=“exchange"&gt;Exchange&lt;/label&gt;</a:t>
            </a:r>
            <a:br/>
            <a:r>
              <a:t>&lt;input type="text" id=“exchange" /&gt;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for=“number"&gt;Number&lt;/label&gt;</a:t>
            </a:r>
            <a:br/>
            <a:r>
              <a:t>&lt;input type="text" id=“number" /&gt;</a:t>
            </a:r>
          </a:p>
          <a:p>
            <a:pPr algn="l">
              <a:lnSpc>
                <a:spcPct val="80000"/>
              </a:lnSpc>
              <a:spcBef>
                <a:spcPts val="2100"/>
              </a:spcBef>
              <a:defRPr sz="4800">
                <a:solidFill>
                  <a:srgbClr val="BBBCBE"/>
                </a:solidFill>
                <a:latin typeface="Roboto Medium"/>
                <a:ea typeface="Roboto Medium"/>
                <a:cs typeface="Roboto Medium"/>
                <a:sym typeface="Roboto Medium"/>
              </a:defRPr>
            </a:pPr>
            <a:r>
              <a:t>&lt;/fieldset&gt;</a:t>
            </a:r>
          </a:p>
        </p:txBody>
      </p:sp>
    </p:spTree>
  </p:cSld>
  <p:clrMapOvr>
    <a:masterClrMapping/>
  </p:clrMapOvr>
  <p:transition xmlns:p14="http://schemas.microsoft.com/office/powerpoint/2010/main" spd="med" advClick="1" p14:dur="1000"/>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426" name="Group 426"/>
          <p:cNvGrpSpPr/>
          <p:nvPr/>
        </p:nvGrpSpPr>
        <p:grpSpPr>
          <a:xfrm>
            <a:off x="3576399" y="-46590"/>
            <a:ext cx="5852002" cy="2358541"/>
            <a:chOff x="0" y="0"/>
            <a:chExt cx="5852001" cy="2358540"/>
          </a:xfrm>
        </p:grpSpPr>
        <p:sp>
          <p:nvSpPr>
            <p:cNvPr id="415" name="Shape 415"/>
            <p:cNvSpPr/>
            <p:nvPr/>
          </p:nvSpPr>
          <p:spPr>
            <a:xfrm>
              <a:off x="57432" y="0"/>
              <a:ext cx="5781997" cy="11823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l">
                <a:lnSpc>
                  <a:spcPct val="90000"/>
                </a:lnSpc>
                <a:defRPr sz="6600">
                  <a:solidFill>
                    <a:srgbClr val="FFFFFF"/>
                  </a:solidFill>
                  <a:latin typeface="Roboto Black"/>
                  <a:ea typeface="Roboto Black"/>
                  <a:cs typeface="Roboto Black"/>
                  <a:sym typeface="Roboto Black"/>
                </a:defRPr>
              </a:lvl1pPr>
            </a:lstStyle>
            <a:p>
              <a:pPr/>
              <a:r>
                <a:t>Phone:</a:t>
              </a:r>
            </a:p>
          </p:txBody>
        </p:sp>
        <p:grpSp>
          <p:nvGrpSpPr>
            <p:cNvPr id="425" name="Group 425"/>
            <p:cNvGrpSpPr/>
            <p:nvPr/>
          </p:nvGrpSpPr>
          <p:grpSpPr>
            <a:xfrm>
              <a:off x="0" y="829280"/>
              <a:ext cx="5852002" cy="1529261"/>
              <a:chOff x="0" y="0"/>
              <a:chExt cx="5852001" cy="1529259"/>
            </a:xfrm>
          </p:grpSpPr>
          <p:sp>
            <p:nvSpPr>
              <p:cNvPr id="416" name="Shape 416"/>
              <p:cNvSpPr/>
              <p:nvPr/>
            </p:nvSpPr>
            <p:spPr>
              <a:xfrm>
                <a:off x="407007" y="542365"/>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17" name="Shape 417"/>
              <p:cNvSpPr/>
              <p:nvPr/>
            </p:nvSpPr>
            <p:spPr>
              <a:xfrm>
                <a:off x="407007" y="542365"/>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18" name="Shape 418"/>
              <p:cNvSpPr/>
              <p:nvPr/>
            </p:nvSpPr>
            <p:spPr>
              <a:xfrm>
                <a:off x="2464553" y="506571"/>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19" name="Shape 419"/>
              <p:cNvSpPr/>
              <p:nvPr/>
            </p:nvSpPr>
            <p:spPr>
              <a:xfrm>
                <a:off x="2464553" y="506571"/>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20" name="Shape 420"/>
              <p:cNvSpPr/>
              <p:nvPr/>
            </p:nvSpPr>
            <p:spPr>
              <a:xfrm>
                <a:off x="0" y="0"/>
                <a:ext cx="458296"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sp>
            <p:nvSpPr>
              <p:cNvPr id="421" name="Shape 421"/>
              <p:cNvSpPr/>
              <p:nvPr/>
            </p:nvSpPr>
            <p:spPr>
              <a:xfrm>
                <a:off x="1761324" y="0"/>
                <a:ext cx="457754"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sp>
            <p:nvSpPr>
              <p:cNvPr id="422" name="Shape 422"/>
              <p:cNvSpPr/>
              <p:nvPr/>
            </p:nvSpPr>
            <p:spPr>
              <a:xfrm>
                <a:off x="4462717" y="506571"/>
                <a:ext cx="1389285" cy="707992"/>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23" name="Shape 423"/>
              <p:cNvSpPr/>
              <p:nvPr/>
            </p:nvSpPr>
            <p:spPr>
              <a:xfrm>
                <a:off x="4462717" y="506571"/>
                <a:ext cx="1389285" cy="707992"/>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sp>
            <p:nvSpPr>
              <p:cNvPr id="424" name="Shape 424"/>
              <p:cNvSpPr/>
              <p:nvPr/>
            </p:nvSpPr>
            <p:spPr>
              <a:xfrm>
                <a:off x="3869616" y="0"/>
                <a:ext cx="563590" cy="15292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lgn="r">
                  <a:lnSpc>
                    <a:spcPct val="90000"/>
                  </a:lnSpc>
                  <a:defRPr sz="8600">
                    <a:solidFill>
                      <a:srgbClr val="FFFFFF"/>
                    </a:solidFill>
                    <a:latin typeface="Roboto Black"/>
                    <a:ea typeface="Roboto Black"/>
                    <a:cs typeface="Roboto Black"/>
                    <a:sym typeface="Roboto Black"/>
                  </a:defRPr>
                </a:lvl1pPr>
              </a:lstStyle>
              <a:p>
                <a:pPr/>
                <a:r>
                  <a:t>-</a:t>
                </a:r>
              </a:p>
            </p:txBody>
          </p:sp>
        </p:grpSp>
      </p:grpSp>
      <p:sp>
        <p:nvSpPr>
          <p:cNvPr id="427" name="Shape 427"/>
          <p:cNvSpPr/>
          <p:nvPr/>
        </p:nvSpPr>
        <p:spPr>
          <a:xfrm>
            <a:off x="418752" y="2039183"/>
            <a:ext cx="12167295" cy="735584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ct val="80000"/>
              </a:lnSpc>
              <a:spcBef>
                <a:spcPts val="2100"/>
              </a:spcBef>
              <a:defRPr sz="4800">
                <a:solidFill>
                  <a:srgbClr val="BBBCBE"/>
                </a:solidFill>
                <a:latin typeface="Roboto Medium"/>
                <a:ea typeface="Roboto Medium"/>
                <a:cs typeface="Roboto Medium"/>
                <a:sym typeface="Roboto Medium"/>
              </a:defRPr>
            </a:pPr>
            <a:r>
              <a:t>&lt;fieldset&gt;</a:t>
            </a:r>
          </a:p>
          <a:p>
            <a:pPr lvl="2" algn="l">
              <a:lnSpc>
                <a:spcPct val="80000"/>
              </a:lnSpc>
              <a:spcBef>
                <a:spcPts val="2100"/>
              </a:spcBef>
              <a:defRPr sz="4800">
                <a:solidFill>
                  <a:srgbClr val="BBBCBE"/>
                </a:solidFill>
                <a:latin typeface="Roboto Medium"/>
                <a:ea typeface="Roboto Medium"/>
                <a:cs typeface="Roboto Medium"/>
                <a:sym typeface="Roboto Medium"/>
              </a:defRPr>
            </a:pPr>
            <a:r>
              <a:t>&lt;legend&gt;Phone:&lt;/legend&gt;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for=“areacode"&gt;Area Code&lt;/label&gt;</a:t>
            </a:r>
            <a:br/>
            <a:r>
              <a:t>&lt;input type="text" id=“areacode" /&gt;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for=“exchange"&gt;Exchange&lt;/label&gt;</a:t>
            </a:r>
            <a:br/>
            <a:r>
              <a:t>&lt;input type="text" id=“exchange" /&gt;</a:t>
            </a:r>
          </a:p>
          <a:p>
            <a:pPr lvl="4" algn="l">
              <a:lnSpc>
                <a:spcPct val="80000"/>
              </a:lnSpc>
              <a:spcBef>
                <a:spcPts val="2100"/>
              </a:spcBef>
              <a:defRPr sz="4800">
                <a:solidFill>
                  <a:srgbClr val="BBBCBE"/>
                </a:solidFill>
                <a:latin typeface="Roboto Medium"/>
                <a:ea typeface="Roboto Medium"/>
                <a:cs typeface="Roboto Medium"/>
                <a:sym typeface="Roboto Medium"/>
              </a:defRPr>
            </a:pPr>
            <a:r>
              <a:t>&lt;label for=“number"&gt;Number&lt;/label&gt;</a:t>
            </a:r>
            <a:br/>
            <a:r>
              <a:t>&lt;input type="text" id=“number" /&gt;</a:t>
            </a:r>
          </a:p>
          <a:p>
            <a:pPr algn="l">
              <a:lnSpc>
                <a:spcPct val="80000"/>
              </a:lnSpc>
              <a:spcBef>
                <a:spcPts val="2100"/>
              </a:spcBef>
              <a:defRPr sz="4800">
                <a:solidFill>
                  <a:srgbClr val="BBBCBE"/>
                </a:solidFill>
                <a:latin typeface="Roboto Medium"/>
                <a:ea typeface="Roboto Medium"/>
                <a:cs typeface="Roboto Medium"/>
                <a:sym typeface="Roboto Medium"/>
              </a:defRPr>
            </a:pPr>
            <a:r>
              <a:t>&lt;/fieldset&gt;</a:t>
            </a:r>
          </a:p>
        </p:txBody>
      </p:sp>
      <p:sp>
        <p:nvSpPr>
          <p:cNvPr id="428" name="Shape 428"/>
          <p:cNvSpPr/>
          <p:nvPr/>
        </p:nvSpPr>
        <p:spPr>
          <a:xfrm>
            <a:off x="45021" y="2976065"/>
            <a:ext cx="850262"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1</a:t>
            </a:r>
          </a:p>
        </p:txBody>
      </p:sp>
      <p:sp>
        <p:nvSpPr>
          <p:cNvPr id="429" name="Shape 429"/>
          <p:cNvSpPr/>
          <p:nvPr/>
        </p:nvSpPr>
        <p:spPr>
          <a:xfrm>
            <a:off x="4245135" y="154649"/>
            <a:ext cx="850261"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1</a:t>
            </a:r>
          </a:p>
        </p:txBody>
      </p:sp>
      <p:sp>
        <p:nvSpPr>
          <p:cNvPr id="430" name="Shape 430"/>
          <p:cNvSpPr/>
          <p:nvPr/>
        </p:nvSpPr>
        <p:spPr>
          <a:xfrm>
            <a:off x="454950" y="4264562"/>
            <a:ext cx="850262" cy="891794"/>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2</a:t>
            </a:r>
          </a:p>
        </p:txBody>
      </p:sp>
      <p:sp>
        <p:nvSpPr>
          <p:cNvPr id="431" name="Shape 431"/>
          <p:cNvSpPr/>
          <p:nvPr/>
        </p:nvSpPr>
        <p:spPr>
          <a:xfrm>
            <a:off x="454950" y="5776425"/>
            <a:ext cx="850262"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3</a:t>
            </a:r>
          </a:p>
        </p:txBody>
      </p:sp>
      <p:sp>
        <p:nvSpPr>
          <p:cNvPr id="432" name="Shape 432"/>
          <p:cNvSpPr/>
          <p:nvPr/>
        </p:nvSpPr>
        <p:spPr>
          <a:xfrm>
            <a:off x="454950" y="7288287"/>
            <a:ext cx="850262"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4</a:t>
            </a:r>
          </a:p>
        </p:txBody>
      </p:sp>
      <p:sp>
        <p:nvSpPr>
          <p:cNvPr id="433" name="Shape 433"/>
          <p:cNvSpPr/>
          <p:nvPr/>
        </p:nvSpPr>
        <p:spPr>
          <a:xfrm>
            <a:off x="4245135" y="1194381"/>
            <a:ext cx="850261"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2</a:t>
            </a:r>
          </a:p>
        </p:txBody>
      </p:sp>
      <p:sp>
        <p:nvSpPr>
          <p:cNvPr id="434" name="Shape 434"/>
          <p:cNvSpPr/>
          <p:nvPr/>
        </p:nvSpPr>
        <p:spPr>
          <a:xfrm>
            <a:off x="6329874" y="1194381"/>
            <a:ext cx="850261"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3</a:t>
            </a:r>
          </a:p>
        </p:txBody>
      </p:sp>
      <p:sp>
        <p:nvSpPr>
          <p:cNvPr id="435" name="Shape 435"/>
          <p:cNvSpPr/>
          <p:nvPr/>
        </p:nvSpPr>
        <p:spPr>
          <a:xfrm>
            <a:off x="8318693" y="1194381"/>
            <a:ext cx="850262" cy="891793"/>
          </a:xfrm>
          <a:prstGeom prst="ellipse">
            <a:avLst/>
          </a:prstGeom>
          <a:solidFill>
            <a:srgbClr val="97B91E"/>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4000">
                <a:solidFill>
                  <a:srgbClr val="1D2124"/>
                </a:solidFill>
                <a:latin typeface="Roboto Black"/>
                <a:ea typeface="Roboto Black"/>
                <a:cs typeface="Roboto Black"/>
                <a:sym typeface="Roboto Black"/>
              </a:defRPr>
            </a:lvl1pPr>
          </a:lstStyle>
          <a:p>
            <a:pPr/>
            <a:r>
              <a:t>4</a:t>
            </a:r>
          </a:p>
        </p:txBody>
      </p:sp>
    </p:spTree>
  </p:cSld>
  <p:clrMapOvr>
    <a:masterClrMapping/>
  </p:clrMapOvr>
  <p:transition xmlns:p14="http://schemas.microsoft.com/office/powerpoint/2010/main" spd="med" advClick="1" p14:dur="1000"/>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444" name="Group 444"/>
          <p:cNvGrpSpPr/>
          <p:nvPr/>
        </p:nvGrpSpPr>
        <p:grpSpPr>
          <a:xfrm>
            <a:off x="707329" y="1583889"/>
            <a:ext cx="11590142" cy="2770035"/>
            <a:chOff x="0" y="0"/>
            <a:chExt cx="11590141" cy="2770033"/>
          </a:xfrm>
        </p:grpSpPr>
        <p:grpSp>
          <p:nvGrpSpPr>
            <p:cNvPr id="441" name="Group 441"/>
            <p:cNvGrpSpPr/>
            <p:nvPr/>
          </p:nvGrpSpPr>
          <p:grpSpPr>
            <a:xfrm>
              <a:off x="3961479" y="1239683"/>
              <a:ext cx="6729249" cy="1270001"/>
              <a:chOff x="0" y="0"/>
              <a:chExt cx="6729247" cy="1270000"/>
            </a:xfrm>
          </p:grpSpPr>
          <p:sp>
            <p:nvSpPr>
              <p:cNvPr id="439" name="Shape 439"/>
              <p:cNvSpPr/>
              <p:nvPr/>
            </p:nvSpPr>
            <p:spPr>
              <a:xfrm>
                <a:off x="0" y="0"/>
                <a:ext cx="6729248" cy="1270000"/>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40" name="Shape 440"/>
              <p:cNvSpPr/>
              <p:nvPr/>
            </p:nvSpPr>
            <p:spPr>
              <a:xfrm>
                <a:off x="0" y="0"/>
                <a:ext cx="6729248" cy="1270000"/>
              </a:xfrm>
              <a:prstGeom prst="rect">
                <a:avLst/>
              </a:prstGeom>
              <a:solidFill>
                <a:srgbClr val="89C7E9">
                  <a:alpha val="76122"/>
                </a:srgbClr>
              </a:solidFill>
              <a:ln w="38100" cap="flat">
                <a:solidFill>
                  <a:srgbClr val="A6AAA9">
                    <a:alpha val="76122"/>
                  </a:srgbClr>
                </a:solidFill>
                <a:prstDash val="solid"/>
                <a:miter lim="400000"/>
              </a:ln>
              <a:effectLst/>
            </p:spPr>
            <p:txBody>
              <a:bodyPr wrap="square" lIns="50800" tIns="50800" rIns="50800" bIns="50800" numCol="1" anchor="ctr">
                <a:noAutofit/>
              </a:bodyPr>
              <a:lstStyle/>
              <a:p>
                <a:pPr>
                  <a:defRPr sz="2400"/>
                </a:pPr>
              </a:p>
            </p:txBody>
          </p:sp>
        </p:grpSp>
        <p:sp>
          <p:nvSpPr>
            <p:cNvPr id="442" name="Shape 442"/>
            <p:cNvSpPr/>
            <p:nvPr/>
          </p:nvSpPr>
          <p:spPr>
            <a:xfrm>
              <a:off x="10746385" y="0"/>
              <a:ext cx="843757" cy="2247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12800">
                  <a:solidFill>
                    <a:srgbClr val="B21707"/>
                  </a:solidFill>
                  <a:latin typeface="Roboto Black"/>
                  <a:ea typeface="Roboto Black"/>
                  <a:cs typeface="Roboto Black"/>
                  <a:sym typeface="Roboto Black"/>
                </a:defRPr>
              </a:lvl1pPr>
            </a:lstStyle>
            <a:p>
              <a:pPr/>
              <a:r>
                <a:t>*</a:t>
              </a:r>
            </a:p>
          </p:txBody>
        </p:sp>
        <p:sp>
          <p:nvSpPr>
            <p:cNvPr id="443" name="Shape 443"/>
            <p:cNvSpPr/>
            <p:nvPr/>
          </p:nvSpPr>
          <p:spPr>
            <a:xfrm>
              <a:off x="0" y="979333"/>
              <a:ext cx="3482014" cy="179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0100">
                  <a:solidFill>
                    <a:srgbClr val="FFFFFF"/>
                  </a:solidFill>
                  <a:latin typeface="Roboto Black"/>
                  <a:ea typeface="Roboto Black"/>
                  <a:cs typeface="Roboto Black"/>
                  <a:sym typeface="Roboto Black"/>
                </a:defRPr>
              </a:lvl1pPr>
            </a:lstStyle>
            <a:p>
              <a:pPr/>
              <a:r>
                <a:t>Name</a:t>
              </a:r>
            </a:p>
          </p:txBody>
        </p:sp>
      </p:grpSp>
      <p:grpSp>
        <p:nvGrpSpPr>
          <p:cNvPr id="449" name="Group 449"/>
          <p:cNvGrpSpPr/>
          <p:nvPr/>
        </p:nvGrpSpPr>
        <p:grpSpPr>
          <a:xfrm>
            <a:off x="707329" y="4612276"/>
            <a:ext cx="11590142" cy="2770035"/>
            <a:chOff x="0" y="0"/>
            <a:chExt cx="11590141" cy="2770033"/>
          </a:xfrm>
        </p:grpSpPr>
        <p:sp>
          <p:nvSpPr>
            <p:cNvPr id="445" name="Shape 445"/>
            <p:cNvSpPr/>
            <p:nvPr/>
          </p:nvSpPr>
          <p:spPr>
            <a:xfrm>
              <a:off x="3961479" y="1239683"/>
              <a:ext cx="6729249" cy="1270001"/>
            </a:xfrm>
            <a:prstGeom prst="rect">
              <a:avLst/>
            </a:prstGeom>
            <a:solidFill>
              <a:srgbClr val="FFFFFF"/>
            </a:solidFill>
            <a:ln w="38100" cap="flat">
              <a:solidFill>
                <a:srgbClr val="A6AAA9"/>
              </a:solidFill>
              <a:prstDash val="solid"/>
              <a:miter lim="400000"/>
            </a:ln>
            <a:effectLst/>
          </p:spPr>
          <p:txBody>
            <a:bodyPr wrap="square" lIns="50800" tIns="50800" rIns="50800" bIns="50800" numCol="1" anchor="ctr">
              <a:noAutofit/>
            </a:bodyPr>
            <a:lstStyle/>
            <a:p>
              <a:pPr>
                <a:defRPr sz="2400"/>
              </a:pPr>
            </a:p>
          </p:txBody>
        </p:sp>
        <p:sp>
          <p:nvSpPr>
            <p:cNvPr id="446" name="Shape 446"/>
            <p:cNvSpPr/>
            <p:nvPr/>
          </p:nvSpPr>
          <p:spPr>
            <a:xfrm>
              <a:off x="3961479" y="1239683"/>
              <a:ext cx="6729249" cy="1270001"/>
            </a:xfrm>
            <a:prstGeom prst="rect">
              <a:avLst/>
            </a:prstGeom>
            <a:solidFill>
              <a:srgbClr val="B21706">
                <a:alpha val="44525"/>
              </a:srgbClr>
            </a:solidFill>
            <a:ln w="38100" cap="flat">
              <a:solidFill>
                <a:srgbClr val="A6AAA9">
                  <a:alpha val="44525"/>
                </a:srgbClr>
              </a:solidFill>
              <a:prstDash val="solid"/>
              <a:miter lim="400000"/>
            </a:ln>
            <a:effectLst/>
          </p:spPr>
          <p:txBody>
            <a:bodyPr wrap="square" lIns="50800" tIns="50800" rIns="50800" bIns="50800" numCol="1" anchor="ctr">
              <a:noAutofit/>
            </a:bodyPr>
            <a:lstStyle/>
            <a:p>
              <a:pPr>
                <a:defRPr sz="2400"/>
              </a:pPr>
            </a:p>
          </p:txBody>
        </p:sp>
        <p:sp>
          <p:nvSpPr>
            <p:cNvPr id="447" name="Shape 447"/>
            <p:cNvSpPr/>
            <p:nvPr/>
          </p:nvSpPr>
          <p:spPr>
            <a:xfrm>
              <a:off x="10746385" y="0"/>
              <a:ext cx="843757" cy="22479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12800">
                  <a:solidFill>
                    <a:srgbClr val="B21707"/>
                  </a:solidFill>
                  <a:latin typeface="Roboto Black"/>
                  <a:ea typeface="Roboto Black"/>
                  <a:cs typeface="Roboto Black"/>
                  <a:sym typeface="Roboto Black"/>
                </a:defRPr>
              </a:lvl1pPr>
            </a:lstStyle>
            <a:p>
              <a:pPr/>
              <a:r>
                <a:t>*</a:t>
              </a:r>
            </a:p>
          </p:txBody>
        </p:sp>
        <p:sp>
          <p:nvSpPr>
            <p:cNvPr id="448" name="Shape 448"/>
            <p:cNvSpPr/>
            <p:nvPr/>
          </p:nvSpPr>
          <p:spPr>
            <a:xfrm>
              <a:off x="0" y="979333"/>
              <a:ext cx="3482014" cy="179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gn="r">
                <a:lnSpc>
                  <a:spcPct val="90000"/>
                </a:lnSpc>
                <a:defRPr sz="10100">
                  <a:solidFill>
                    <a:srgbClr val="FFFFFF"/>
                  </a:solidFill>
                  <a:latin typeface="Roboto Black"/>
                  <a:ea typeface="Roboto Black"/>
                  <a:cs typeface="Roboto Black"/>
                  <a:sym typeface="Roboto Black"/>
                </a:defRPr>
              </a:lvl1pPr>
            </a:lstStyle>
            <a:p>
              <a:pPr/>
              <a:r>
                <a:t>Name</a:t>
              </a:r>
            </a:p>
          </p:txBody>
        </p:sp>
      </p:gr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53" name="Shape 453"/>
          <p:cNvSpPr/>
          <p:nvPr/>
        </p:nvSpPr>
        <p:spPr>
          <a:xfrm>
            <a:off x="1671236" y="1367941"/>
            <a:ext cx="1557273" cy="1604109"/>
          </a:xfrm>
          <a:prstGeom prst="ellipse">
            <a:avLst/>
          </a:prstGeom>
          <a:solidFill>
            <a:srgbClr val="F22A2B"/>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454" name="Shape 454"/>
          <p:cNvSpPr/>
          <p:nvPr/>
        </p:nvSpPr>
        <p:spPr>
          <a:xfrm>
            <a:off x="3643559" y="1233170"/>
            <a:ext cx="8835327" cy="728726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lnSpc>
                <a:spcPct val="90000"/>
              </a:lnSpc>
              <a:defRPr sz="9400">
                <a:solidFill>
                  <a:srgbClr val="F22A2B"/>
                </a:solidFill>
                <a:latin typeface="Roboto Black"/>
                <a:ea typeface="Roboto Black"/>
                <a:cs typeface="Roboto Black"/>
                <a:sym typeface="Roboto Black"/>
              </a:defRPr>
            </a:lvl1pPr>
          </a:lstStyle>
          <a:p>
            <a:pPr/>
            <a:r>
              <a:t>An error has occurred: Your ‘email’ is formatted incorrectly</a:t>
            </a:r>
          </a:p>
        </p:txBody>
      </p:sp>
      <p:sp>
        <p:nvSpPr>
          <p:cNvPr id="455" name="Shape 455"/>
          <p:cNvSpPr/>
          <p:nvPr/>
        </p:nvSpPr>
        <p:spPr>
          <a:xfrm>
            <a:off x="1876865" y="519908"/>
            <a:ext cx="1146015" cy="2755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5800">
                <a:solidFill>
                  <a:srgbClr val="1D2124"/>
                </a:solidFill>
                <a:latin typeface="Roboto Black"/>
                <a:ea typeface="Roboto Black"/>
                <a:cs typeface="Roboto Black"/>
                <a:sym typeface="Roboto Black"/>
              </a:defRPr>
            </a:lvl1pPr>
          </a:lstStyle>
          <a:p>
            <a:pPr/>
            <a:r>
              <a:t>x</a:t>
            </a:r>
          </a:p>
        </p:txBody>
      </p:sp>
    </p:spTree>
  </p:cSld>
  <p:clrMapOvr>
    <a:masterClrMapping/>
  </p:clrMapOvr>
  <p:transition xmlns:p14="http://schemas.microsoft.com/office/powerpoint/2010/main" spd="med" advClick="1" p14:dur="1000"/>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59" name="Shape 459"/>
          <p:cNvSpPr/>
          <p:nvPr/>
        </p:nvSpPr>
        <p:spPr>
          <a:xfrm>
            <a:off x="997743" y="3675718"/>
            <a:ext cx="11009314" cy="41795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cap="all" sz="12800">
                <a:solidFill>
                  <a:srgbClr val="97BA1E"/>
                </a:solidFill>
                <a:latin typeface="Roboto Black"/>
                <a:ea typeface="Roboto Black"/>
                <a:cs typeface="Roboto Black"/>
                <a:sym typeface="Roboto Black"/>
              </a:defRPr>
            </a:lvl1pPr>
          </a:lstStyle>
          <a:p>
            <a:pPr/>
            <a:r>
              <a:t>Audio, Video, Multimedia</a:t>
            </a:r>
          </a:p>
        </p:txBody>
      </p:sp>
      <p:sp>
        <p:nvSpPr>
          <p:cNvPr id="460" name="Shape 460"/>
          <p:cNvSpPr/>
          <p:nvPr/>
        </p:nvSpPr>
        <p:spPr>
          <a:xfrm>
            <a:off x="5940297" y="2225971"/>
            <a:ext cx="1124205" cy="14949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cap="all" sz="11200">
                <a:solidFill>
                  <a:srgbClr val="89C7E9"/>
                </a:solidFill>
                <a:latin typeface="Coffee Service"/>
                <a:ea typeface="Coffee Service"/>
                <a:cs typeface="Coffee Service"/>
                <a:sym typeface="Coffee Service"/>
              </a:defRPr>
            </a:lvl1pPr>
          </a:lstStyle>
          <a:p>
            <a:pPr/>
            <a:r>
              <a:t>5.</a:t>
            </a:r>
          </a:p>
        </p:txBody>
      </p:sp>
      <p:sp>
        <p:nvSpPr>
          <p:cNvPr id="461" name="Shape 461"/>
          <p:cNvSpPr/>
          <p:nvPr/>
        </p:nvSpPr>
        <p:spPr>
          <a:xfrm>
            <a:off x="5676634" y="1967329"/>
            <a:ext cx="1651531" cy="1651531"/>
          </a:xfrm>
          <a:prstGeom prst="ellipse">
            <a:avLst/>
          </a:prstGeom>
          <a:ln w="38100">
            <a:solidFill>
              <a:srgbClr val="89C7E9"/>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63" name="Shape 463"/>
          <p:cNvSpPr/>
          <p:nvPr/>
        </p:nvSpPr>
        <p:spPr>
          <a:xfrm>
            <a:off x="3928665" y="702162"/>
            <a:ext cx="5147470"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Timing</a:t>
            </a:r>
          </a:p>
        </p:txBody>
      </p:sp>
      <p:pic>
        <p:nvPicPr>
          <p:cNvPr id="464" name="pasted-image.pdf"/>
          <p:cNvPicPr>
            <a:picLocks noChangeAspect="1"/>
          </p:cNvPicPr>
          <p:nvPr/>
        </p:nvPicPr>
        <p:blipFill>
          <a:blip r:embed="rId3">
            <a:extLst/>
          </a:blip>
          <a:stretch>
            <a:fillRect/>
          </a:stretch>
        </p:blipFill>
        <p:spPr>
          <a:xfrm>
            <a:off x="655300" y="3499170"/>
            <a:ext cx="11694199" cy="4903521"/>
          </a:xfrm>
          <a:prstGeom prst="rect">
            <a:avLst/>
          </a:prstGeom>
          <a:ln w="12700">
            <a:miter lim="400000"/>
          </a:ln>
        </p:spPr>
      </p:pic>
    </p:spTree>
  </p:cSld>
  <p:clrMapOvr>
    <a:masterClrMapping/>
  </p:clrMapOvr>
  <p:transition xmlns:p14="http://schemas.microsoft.com/office/powerpoint/2010/main" spd="med" advClick="1" p14:dur="1000"/>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68" name="Shape 468"/>
          <p:cNvSpPr/>
          <p:nvPr/>
        </p:nvSpPr>
        <p:spPr>
          <a:xfrm>
            <a:off x="4340621" y="702162"/>
            <a:ext cx="4323558"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Audio</a:t>
            </a:r>
          </a:p>
        </p:txBody>
      </p:sp>
      <p:pic>
        <p:nvPicPr>
          <p:cNvPr id="469" name="speaker.png"/>
          <p:cNvPicPr>
            <a:picLocks noChangeAspect="1"/>
          </p:cNvPicPr>
          <p:nvPr/>
        </p:nvPicPr>
        <p:blipFill>
          <a:blip r:embed="rId3">
            <a:extLst/>
          </a:blip>
          <a:stretch>
            <a:fillRect/>
          </a:stretch>
        </p:blipFill>
        <p:spPr>
          <a:xfrm>
            <a:off x="4661723" y="3838657"/>
            <a:ext cx="3681353" cy="3847495"/>
          </a:xfrm>
          <a:prstGeom prst="rect">
            <a:avLst/>
          </a:prstGeom>
          <a:ln w="12700">
            <a:miter lim="400000"/>
          </a:ln>
        </p:spPr>
      </p:pic>
      <p:grpSp>
        <p:nvGrpSpPr>
          <p:cNvPr id="472" name="Group 472"/>
          <p:cNvGrpSpPr/>
          <p:nvPr/>
        </p:nvGrpSpPr>
        <p:grpSpPr>
          <a:xfrm>
            <a:off x="3539809" y="3065411"/>
            <a:ext cx="5925182" cy="5925181"/>
            <a:chOff x="0" y="0"/>
            <a:chExt cx="5925180" cy="5925180"/>
          </a:xfrm>
        </p:grpSpPr>
        <p:sp>
          <p:nvSpPr>
            <p:cNvPr id="470" name="Shape 470"/>
            <p:cNvSpPr/>
            <p:nvPr/>
          </p:nvSpPr>
          <p:spPr>
            <a:xfrm>
              <a:off x="0" y="0"/>
              <a:ext cx="5925181" cy="5925181"/>
            </a:xfrm>
            <a:prstGeom prst="ellipse">
              <a:avLst/>
            </a:prstGeom>
            <a:noFill/>
            <a:ln w="457200" cap="flat">
              <a:solidFill>
                <a:srgbClr val="B31709"/>
              </a:solidFill>
              <a:prstDash val="solid"/>
              <a:miter lim="400000"/>
            </a:ln>
            <a:effectLst/>
          </p:spPr>
          <p:txBody>
            <a:bodyPr wrap="square" lIns="50800" tIns="50800" rIns="50800" bIns="50800" numCol="1" anchor="ctr">
              <a:noAutofit/>
            </a:bodyPr>
            <a:lstStyle/>
            <a:p>
              <a:pPr>
                <a:defRPr sz="2400"/>
              </a:pPr>
            </a:p>
          </p:txBody>
        </p:sp>
        <p:sp>
          <p:nvSpPr>
            <p:cNvPr id="471" name="Shape 471"/>
            <p:cNvSpPr/>
            <p:nvPr/>
          </p:nvSpPr>
          <p:spPr>
            <a:xfrm flipV="1">
              <a:off x="935515" y="935515"/>
              <a:ext cx="4054150" cy="4054150"/>
            </a:xfrm>
            <a:prstGeom prst="line">
              <a:avLst/>
            </a:prstGeom>
            <a:noFill/>
            <a:ln w="457200" cap="flat">
              <a:solidFill>
                <a:srgbClr val="B31709"/>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4" grpId="1" fill="hold">
                                  <p:stCondLst>
                                    <p:cond delay="1500"/>
                                  </p:stCondLst>
                                  <p:iterate type="el" backwards="0">
                                    <p:tmAbs val="0"/>
                                  </p:iterate>
                                  <p:childTnLst>
                                    <p:set>
                                      <p:cBhvr>
                                        <p:cTn id="6" fill="hold"/>
                                        <p:tgtEl>
                                          <p:spTgt spid="472"/>
                                        </p:tgtEl>
                                        <p:attrNameLst>
                                          <p:attrName>style.visibility</p:attrName>
                                        </p:attrNameLst>
                                      </p:cBhvr>
                                      <p:to>
                                        <p:strVal val="visible"/>
                                      </p:to>
                                    </p:set>
                                    <p:animEffect filter="box(out)" transition="in">
                                      <p:cBhvr>
                                        <p:cTn id="7"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2" grpId="1"/>
    </p:bldLst>
  </p:timing>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76" name="Shape 476"/>
          <p:cNvSpPr/>
          <p:nvPr/>
        </p:nvSpPr>
        <p:spPr>
          <a:xfrm>
            <a:off x="667543" y="702162"/>
            <a:ext cx="11669714"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Text Alternative</a:t>
            </a:r>
          </a:p>
        </p:txBody>
      </p:sp>
      <p:pic>
        <p:nvPicPr>
          <p:cNvPr id="477" name="YouTube_Video.jpg">
            <a:hlinkClick r:id="rId3" invalidUrl="" action="" tgtFrame="" tooltip="" history="1" highlightClick="0" endSnd="0"/>
          </p:cNvPr>
          <p:cNvPicPr>
            <a:picLocks noChangeAspect="1"/>
          </p:cNvPicPr>
          <p:nvPr/>
        </p:nvPicPr>
        <p:blipFill>
          <a:blip r:embed="rId4">
            <a:extLst/>
          </a:blip>
          <a:stretch>
            <a:fillRect/>
          </a:stretch>
        </p:blipFill>
        <p:spPr>
          <a:xfrm>
            <a:off x="1079500" y="2969996"/>
            <a:ext cx="10845800" cy="6096001"/>
          </a:xfrm>
          <a:prstGeom prst="rect">
            <a:avLst/>
          </a:prstGeom>
          <a:ln w="12700">
            <a:miter lim="400000"/>
          </a:ln>
        </p:spPr>
      </p:pic>
    </p:spTree>
  </p:cSld>
  <p:clrMapOvr>
    <a:masterClrMapping/>
  </p:clrMapOvr>
  <p:transition xmlns:p14="http://schemas.microsoft.com/office/powerpoint/2010/main" spd="med" advClick="1" p14:dur="1000"/>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grpSp>
        <p:nvGrpSpPr>
          <p:cNvPr id="483" name="Group 483"/>
          <p:cNvGrpSpPr/>
          <p:nvPr/>
        </p:nvGrpSpPr>
        <p:grpSpPr>
          <a:xfrm>
            <a:off x="2997627" y="2732693"/>
            <a:ext cx="7009546" cy="3983414"/>
            <a:chOff x="0" y="0"/>
            <a:chExt cx="7009544" cy="3983413"/>
          </a:xfrm>
        </p:grpSpPr>
        <p:sp>
          <p:nvSpPr>
            <p:cNvPr id="481" name="Shape 481"/>
            <p:cNvSpPr/>
            <p:nvPr/>
          </p:nvSpPr>
          <p:spPr>
            <a:xfrm>
              <a:off x="-1" y="0"/>
              <a:ext cx="7009546" cy="2463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14100">
                  <a:solidFill>
                    <a:srgbClr val="97BA1E"/>
                  </a:solidFill>
                  <a:latin typeface="Roboto Black"/>
                  <a:ea typeface="Roboto Black"/>
                  <a:cs typeface="Roboto Black"/>
                  <a:sym typeface="Roboto Black"/>
                </a:defRPr>
              </a:lvl1pPr>
            </a:lstStyle>
            <a:p>
              <a:pPr/>
              <a:r>
                <a:t>Flashing</a:t>
              </a:r>
            </a:p>
          </p:txBody>
        </p:sp>
        <p:sp>
          <p:nvSpPr>
            <p:cNvPr id="482" name="Shape 482"/>
            <p:cNvSpPr/>
            <p:nvPr/>
          </p:nvSpPr>
          <p:spPr>
            <a:xfrm>
              <a:off x="2254431" y="2287607"/>
              <a:ext cx="2500682" cy="16958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t">
              <a:spAutoFit/>
            </a:bodyPr>
            <a:lstStyle>
              <a:lvl1pPr>
                <a:lnSpc>
                  <a:spcPct val="90000"/>
                </a:lnSpc>
                <a:defRPr sz="12800">
                  <a:solidFill>
                    <a:srgbClr val="89C7E9"/>
                  </a:solidFill>
                  <a:latin typeface="Coffee Service"/>
                  <a:ea typeface="Coffee Service"/>
                  <a:cs typeface="Coffee Service"/>
                  <a:sym typeface="Coffee Service"/>
                </a:defRPr>
              </a:lvl1pPr>
            </a:lstStyle>
            <a:p>
              <a:pPr/>
              <a:r>
                <a:t>Text</a:t>
              </a:r>
            </a:p>
          </p:txBody>
        </p:sp>
      </p:gr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mph" nodeType="afterEffect" presetSubtype="0" presetID="35" grpId="1" repeatCount="3000" fill="hold">
                                  <p:stCondLst>
                                    <p:cond delay="1000"/>
                                  </p:stCondLst>
                                  <p:childTnLst>
                                    <p:anim calcmode="discrete" valueType="str">
                                      <p:cBhvr>
                                        <p:cTn id="6" dur="1000" fill="hold"/>
                                        <p:tgtEl>
                                          <p:spTgt spid="48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1"/>
    </p:bldLst>
  </p:timing>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87" name="Shape 487"/>
          <p:cNvSpPr/>
          <p:nvPr/>
        </p:nvSpPr>
        <p:spPr>
          <a:xfrm>
            <a:off x="1607740" y="702162"/>
            <a:ext cx="9789320"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Helpful Tools</a:t>
            </a:r>
          </a:p>
        </p:txBody>
      </p:sp>
      <p:pic>
        <p:nvPicPr>
          <p:cNvPr id="488" name="pasted-image.pdf">
            <a:hlinkClick r:id="rId2" invalidUrl="" action="" tgtFrame="" tooltip="" history="1" highlightClick="0" endSnd="0"/>
          </p:cNvPr>
          <p:cNvPicPr>
            <a:picLocks noChangeAspect="1"/>
          </p:cNvPicPr>
          <p:nvPr/>
        </p:nvPicPr>
        <p:blipFill>
          <a:blip r:embed="rId3">
            <a:extLst/>
          </a:blip>
          <a:stretch>
            <a:fillRect/>
          </a:stretch>
        </p:blipFill>
        <p:spPr>
          <a:xfrm>
            <a:off x="4361817" y="4323091"/>
            <a:ext cx="4281166" cy="4327421"/>
          </a:xfrm>
          <a:prstGeom prst="rect">
            <a:avLst/>
          </a:prstGeom>
          <a:ln w="12700">
            <a:miter lim="400000"/>
          </a:ln>
        </p:spPr>
      </p:pic>
      <p:sp>
        <p:nvSpPr>
          <p:cNvPr id="489" name="Shape 489"/>
          <p:cNvSpPr/>
          <p:nvPr/>
        </p:nvSpPr>
        <p:spPr>
          <a:xfrm>
            <a:off x="564678" y="2690536"/>
            <a:ext cx="11875444"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6000" u="sng">
                <a:solidFill>
                  <a:srgbClr val="89C7E8"/>
                </a:solidFill>
                <a:latin typeface="Roboto Black"/>
                <a:ea typeface="Roboto Black"/>
                <a:cs typeface="Roboto Black"/>
                <a:sym typeface="Roboto Black"/>
                <a:hlinkClick r:id="rId4" invalidUrl="" action="" tgtFrame="" tooltip="" history="1" highlightClick="0" endSnd="0"/>
              </a:defRPr>
            </a:lvl1pPr>
          </a:lstStyle>
          <a:p>
            <a:pPr>
              <a:defRPr u="none"/>
            </a:pPr>
            <a:r>
              <a:rPr u="sng">
                <a:hlinkClick r:id="rId4" invalidUrl="" action="" tgtFrame="" tooltip="" history="1" highlightClick="0" endSnd="0"/>
              </a:rPr>
              <a:t>mrmorgansteele.com/2015PRIMA</a:t>
            </a:r>
          </a:p>
        </p:txBody>
      </p:sp>
    </p:spTree>
  </p:cSld>
  <p:clrMapOvr>
    <a:masterClrMapping/>
  </p:clrMapOvr>
  <p:transition xmlns:p14="http://schemas.microsoft.com/office/powerpoint/2010/main" spd="med" advClick="1" p14:dur="1000"/>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491" name="Shape 491"/>
          <p:cNvSpPr/>
          <p:nvPr/>
        </p:nvSpPr>
        <p:spPr>
          <a:xfrm>
            <a:off x="2523926" y="828807"/>
            <a:ext cx="7956948" cy="196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70000"/>
              </a:lnSpc>
              <a:defRPr cap="all" sz="11200">
                <a:solidFill>
                  <a:srgbClr val="97BA1E"/>
                </a:solidFill>
                <a:latin typeface="Roboto Black"/>
                <a:ea typeface="Roboto Black"/>
                <a:cs typeface="Roboto Black"/>
                <a:sym typeface="Roboto Black"/>
              </a:defRPr>
            </a:lvl1pPr>
          </a:lstStyle>
          <a:p>
            <a:pPr/>
            <a:r>
              <a:t>Thank You</a:t>
            </a:r>
          </a:p>
        </p:txBody>
      </p:sp>
      <p:sp>
        <p:nvSpPr>
          <p:cNvPr id="492" name="Shape 492"/>
          <p:cNvSpPr/>
          <p:nvPr/>
        </p:nvSpPr>
        <p:spPr>
          <a:xfrm>
            <a:off x="2580214" y="2615753"/>
            <a:ext cx="7844373" cy="1"/>
          </a:xfrm>
          <a:prstGeom prst="line">
            <a:avLst/>
          </a:prstGeom>
          <a:ln w="25400">
            <a:solidFill>
              <a:srgbClr val="FFFFFF"/>
            </a:solidFill>
            <a:miter lim="400000"/>
          </a:ln>
        </p:spPr>
        <p:txBody>
          <a:bodyPr lIns="50800" tIns="50800" rIns="50800" bIns="50800" anchor="ctr"/>
          <a:lstStyle/>
          <a:p>
            <a:pPr>
              <a:defRPr sz="2400"/>
            </a:pPr>
          </a:p>
        </p:txBody>
      </p:sp>
      <p:sp>
        <p:nvSpPr>
          <p:cNvPr id="493" name="Shape 493"/>
          <p:cNvSpPr/>
          <p:nvPr/>
        </p:nvSpPr>
        <p:spPr>
          <a:xfrm>
            <a:off x="2580214" y="2730919"/>
            <a:ext cx="7844372" cy="1"/>
          </a:xfrm>
          <a:prstGeom prst="line">
            <a:avLst/>
          </a:prstGeom>
          <a:ln w="25400">
            <a:solidFill>
              <a:srgbClr val="FFFFFF"/>
            </a:solidFill>
            <a:miter lim="400000"/>
          </a:ln>
        </p:spPr>
        <p:txBody>
          <a:bodyPr lIns="50800" tIns="50800" rIns="50800" bIns="50800" anchor="ctr"/>
          <a:lstStyle/>
          <a:p>
            <a:pPr>
              <a:defRPr sz="2400"/>
            </a:pPr>
          </a:p>
        </p:txBody>
      </p:sp>
      <p:sp>
        <p:nvSpPr>
          <p:cNvPr id="494" name="Shape 494"/>
          <p:cNvSpPr/>
          <p:nvPr/>
        </p:nvSpPr>
        <p:spPr>
          <a:xfrm>
            <a:off x="787443" y="4534593"/>
            <a:ext cx="11429914" cy="3695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10000"/>
              </a:lnSpc>
              <a:defRPr sz="7200">
                <a:solidFill>
                  <a:srgbClr val="FFFFFF"/>
                </a:solidFill>
                <a:latin typeface="Roboto Slab Regular"/>
                <a:ea typeface="Roboto Slab Regular"/>
                <a:cs typeface="Roboto Slab Regular"/>
                <a:sym typeface="Roboto Slab Regular"/>
              </a:defRPr>
            </a:pPr>
            <a:r>
              <a:t>@MrMorganSteele</a:t>
            </a:r>
          </a:p>
          <a:p>
            <a:pPr algn="l">
              <a:lnSpc>
                <a:spcPct val="110000"/>
              </a:lnSpc>
              <a:defRPr sz="7200">
                <a:solidFill>
                  <a:srgbClr val="FFFFFF"/>
                </a:solidFill>
                <a:latin typeface="Roboto Slab Regular"/>
                <a:ea typeface="Roboto Slab Regular"/>
                <a:cs typeface="Roboto Slab Regular"/>
                <a:sym typeface="Roboto Slab Regular"/>
              </a:defRPr>
            </a:pPr>
            <a:r>
              <a:rPr u="sng">
                <a:hlinkClick r:id="rId3" invalidUrl="" action="" tgtFrame="" tooltip="" history="1" highlightClick="0" endSnd="0"/>
              </a:rPr>
              <a:t>msteele@cccc.edu</a:t>
            </a:r>
          </a:p>
          <a:p>
            <a:pPr algn="l">
              <a:lnSpc>
                <a:spcPct val="110000"/>
              </a:lnSpc>
              <a:defRPr sz="5600">
                <a:solidFill>
                  <a:srgbClr val="FFFFFF"/>
                </a:solidFill>
                <a:latin typeface="Roboto Slab Regular"/>
                <a:ea typeface="Roboto Slab Regular"/>
                <a:cs typeface="Roboto Slab Regular"/>
                <a:sym typeface="Roboto Slab Regular"/>
              </a:defRPr>
            </a:pPr>
            <a:r>
              <a:rPr u="sng">
                <a:hlinkClick r:id="rId4" invalidUrl="" action="" tgtFrame="" tooltip="" history="1" highlightClick="0" endSnd="0"/>
              </a:rPr>
              <a:t>mrmorgansteele.com/2015PRIMA</a:t>
            </a:r>
          </a:p>
        </p:txBody>
      </p:sp>
      <p:pic>
        <p:nvPicPr>
          <p:cNvPr id="495" name="pasted-image.pdf"/>
          <p:cNvPicPr>
            <a:picLocks noChangeAspect="1"/>
          </p:cNvPicPr>
          <p:nvPr/>
        </p:nvPicPr>
        <p:blipFill>
          <a:blip r:embed="rId5">
            <a:extLst/>
          </a:blip>
          <a:srcRect l="50073" t="21130" r="25496" b="38252"/>
          <a:stretch>
            <a:fillRect/>
          </a:stretch>
        </p:blipFill>
        <p:spPr>
          <a:xfrm>
            <a:off x="9222060" y="3180332"/>
            <a:ext cx="3177154" cy="3961644"/>
          </a:xfrm>
          <a:prstGeom prst="rect">
            <a:avLst/>
          </a:prstGeom>
          <a:ln w="12700">
            <a:miter lim="400000"/>
          </a:ln>
        </p:spPr>
      </p:pic>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pasted-image.pdf"/>
          <p:cNvPicPr>
            <a:picLocks noChangeAspect="1"/>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50" name="Shape 150"/>
          <p:cNvSpPr/>
          <p:nvPr/>
        </p:nvSpPr>
        <p:spPr>
          <a:xfrm>
            <a:off x="1845865" y="3776464"/>
            <a:ext cx="9313070" cy="41795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nSpc>
                <a:spcPct val="90000"/>
              </a:lnSpc>
              <a:defRPr cap="all" sz="12800">
                <a:solidFill>
                  <a:srgbClr val="97BA1E"/>
                </a:solidFill>
                <a:latin typeface="Roboto Black"/>
                <a:ea typeface="Roboto Black"/>
                <a:cs typeface="Roboto Black"/>
                <a:sym typeface="Roboto Black"/>
              </a:defRPr>
            </a:pPr>
            <a:r>
              <a:t>Page</a:t>
            </a:r>
          </a:p>
          <a:p>
            <a:pPr>
              <a:lnSpc>
                <a:spcPct val="90000"/>
              </a:lnSpc>
              <a:defRPr cap="all" sz="12800">
                <a:solidFill>
                  <a:srgbClr val="97BA1E"/>
                </a:solidFill>
                <a:latin typeface="Roboto Black"/>
                <a:ea typeface="Roboto Black"/>
                <a:cs typeface="Roboto Black"/>
                <a:sym typeface="Roboto Black"/>
              </a:defRPr>
            </a:pPr>
            <a:r>
              <a:t>Structure</a:t>
            </a:r>
          </a:p>
        </p:txBody>
      </p:sp>
      <p:sp>
        <p:nvSpPr>
          <p:cNvPr id="151" name="Shape 151"/>
          <p:cNvSpPr/>
          <p:nvPr/>
        </p:nvSpPr>
        <p:spPr>
          <a:xfrm>
            <a:off x="6059779" y="2326717"/>
            <a:ext cx="885242" cy="14949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cap="all" sz="11200">
                <a:solidFill>
                  <a:srgbClr val="89C7E9"/>
                </a:solidFill>
                <a:latin typeface="Coffee Service"/>
                <a:ea typeface="Coffee Service"/>
                <a:cs typeface="Coffee Service"/>
                <a:sym typeface="Coffee Service"/>
              </a:defRPr>
            </a:lvl1pPr>
          </a:lstStyle>
          <a:p>
            <a:pPr/>
            <a:r>
              <a:t>1.</a:t>
            </a:r>
          </a:p>
        </p:txBody>
      </p:sp>
      <p:sp>
        <p:nvSpPr>
          <p:cNvPr id="152" name="Shape 152"/>
          <p:cNvSpPr/>
          <p:nvPr/>
        </p:nvSpPr>
        <p:spPr>
          <a:xfrm>
            <a:off x="5676634" y="2068075"/>
            <a:ext cx="1651531" cy="1651531"/>
          </a:xfrm>
          <a:prstGeom prst="ellipse">
            <a:avLst/>
          </a:prstGeom>
          <a:ln w="38100">
            <a:solidFill>
              <a:srgbClr val="89C7E9"/>
            </a:solidFill>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54" name="Shape 154"/>
          <p:cNvSpPr/>
          <p:nvPr/>
        </p:nvSpPr>
        <p:spPr>
          <a:xfrm>
            <a:off x="2353071" y="487835"/>
            <a:ext cx="8298658"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Page Titles</a:t>
            </a:r>
          </a:p>
        </p:txBody>
      </p:sp>
      <p:pic>
        <p:nvPicPr>
          <p:cNvPr id="155" name="pasted-image.pdf"/>
          <p:cNvPicPr>
            <a:picLocks noChangeAspect="1"/>
          </p:cNvPicPr>
          <p:nvPr/>
        </p:nvPicPr>
        <p:blipFill>
          <a:blip r:embed="rId3">
            <a:extLst/>
          </a:blip>
          <a:stretch>
            <a:fillRect/>
          </a:stretch>
        </p:blipFill>
        <p:spPr>
          <a:xfrm>
            <a:off x="2353071" y="3552968"/>
            <a:ext cx="8298658" cy="5397546"/>
          </a:xfrm>
          <a:prstGeom prst="rect">
            <a:avLst/>
          </a:prstGeom>
          <a:ln w="12700">
            <a:miter lim="400000"/>
          </a:ln>
        </p:spPr>
      </p:pic>
      <p:sp>
        <p:nvSpPr>
          <p:cNvPr id="156" name="Shape 156"/>
          <p:cNvSpPr/>
          <p:nvPr/>
        </p:nvSpPr>
        <p:spPr>
          <a:xfrm>
            <a:off x="7812524" y="2118930"/>
            <a:ext cx="2860217" cy="1409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7800">
                <a:solidFill>
                  <a:srgbClr val="BBBCBE"/>
                </a:solidFill>
                <a:latin typeface="Roboto Medium"/>
                <a:ea typeface="Roboto Medium"/>
                <a:cs typeface="Roboto Medium"/>
                <a:sym typeface="Roboto Medium"/>
              </a:defRPr>
            </a:lvl1pPr>
          </a:lstStyle>
          <a:p>
            <a:pPr/>
            <a:r>
              <a:t>&lt;title&gt;</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D2124"/>
        </a:solidFill>
      </p:bgPr>
    </p:bg>
    <p:spTree>
      <p:nvGrpSpPr>
        <p:cNvPr id="1" name=""/>
        <p:cNvGrpSpPr/>
        <p:nvPr/>
      </p:nvGrpSpPr>
      <p:grpSpPr>
        <a:xfrm>
          <a:off x="0" y="0"/>
          <a:ext cx="0" cy="0"/>
          <a:chOff x="0" y="0"/>
          <a:chExt cx="0" cy="0"/>
        </a:xfrm>
      </p:grpSpPr>
      <p:sp>
        <p:nvSpPr>
          <p:cNvPr id="160" name="Shape 160"/>
          <p:cNvSpPr/>
          <p:nvPr/>
        </p:nvSpPr>
        <p:spPr>
          <a:xfrm>
            <a:off x="500856" y="1138979"/>
            <a:ext cx="12003088" cy="2247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ct val="90000"/>
              </a:lnSpc>
              <a:defRPr sz="12800">
                <a:solidFill>
                  <a:srgbClr val="97BA1E"/>
                </a:solidFill>
                <a:latin typeface="Roboto Black"/>
                <a:ea typeface="Roboto Black"/>
                <a:cs typeface="Roboto Black"/>
                <a:sym typeface="Roboto Black"/>
              </a:defRPr>
            </a:lvl1pPr>
          </a:lstStyle>
          <a:p>
            <a:pPr/>
            <a:r>
              <a:t>Style | Structure</a:t>
            </a:r>
          </a:p>
        </p:txBody>
      </p:sp>
      <p:pic>
        <p:nvPicPr>
          <p:cNvPr id="161" name="pasted-image.pdf"/>
          <p:cNvPicPr>
            <a:picLocks noChangeAspect="1"/>
          </p:cNvPicPr>
          <p:nvPr/>
        </p:nvPicPr>
        <p:blipFill>
          <a:blip r:embed="rId3">
            <a:extLst/>
          </a:blip>
          <a:stretch>
            <a:fillRect/>
          </a:stretch>
        </p:blipFill>
        <p:spPr>
          <a:xfrm>
            <a:off x="1116082" y="4181378"/>
            <a:ext cx="10772636" cy="3181491"/>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